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Lst>
  <p:notesMasterIdLst>
    <p:notesMasterId r:id="rId60"/>
  </p:notesMasterIdLst>
  <p:handoutMasterIdLst>
    <p:handoutMasterId r:id="rId61"/>
  </p:handoutMasterIdLst>
  <p:sldIdLst>
    <p:sldId id="1451" r:id="rId3"/>
    <p:sldId id="403" r:id="rId4"/>
    <p:sldId id="1380" r:id="rId5"/>
    <p:sldId id="1422" r:id="rId6"/>
    <p:sldId id="1423" r:id="rId7"/>
    <p:sldId id="1424" r:id="rId8"/>
    <p:sldId id="1425" r:id="rId9"/>
    <p:sldId id="1426" r:id="rId10"/>
    <p:sldId id="1427" r:id="rId11"/>
    <p:sldId id="1428" r:id="rId12"/>
    <p:sldId id="1437" r:id="rId13"/>
    <p:sldId id="1429" r:id="rId14"/>
    <p:sldId id="1430" r:id="rId15"/>
    <p:sldId id="520" r:id="rId16"/>
    <p:sldId id="521" r:id="rId17"/>
    <p:sldId id="519" r:id="rId18"/>
    <p:sldId id="1431" r:id="rId19"/>
    <p:sldId id="1432" r:id="rId20"/>
    <p:sldId id="1435" r:id="rId21"/>
    <p:sldId id="1436" r:id="rId22"/>
    <p:sldId id="1434" r:id="rId23"/>
    <p:sldId id="1383" r:id="rId24"/>
    <p:sldId id="1391" r:id="rId25"/>
    <p:sldId id="1392" r:id="rId26"/>
    <p:sldId id="1393" r:id="rId27"/>
    <p:sldId id="1438" r:id="rId28"/>
    <p:sldId id="1439" r:id="rId29"/>
    <p:sldId id="1285" r:id="rId30"/>
    <p:sldId id="1193" r:id="rId31"/>
    <p:sldId id="1385" r:id="rId32"/>
    <p:sldId id="1387" r:id="rId33"/>
    <p:sldId id="1388" r:id="rId34"/>
    <p:sldId id="1389" r:id="rId35"/>
    <p:sldId id="1390" r:id="rId36"/>
    <p:sldId id="1394" r:id="rId37"/>
    <p:sldId id="1395" r:id="rId38"/>
    <p:sldId id="1396" r:id="rId39"/>
    <p:sldId id="1372" r:id="rId40"/>
    <p:sldId id="1283" r:id="rId41"/>
    <p:sldId id="1234" r:id="rId42"/>
    <p:sldId id="1421" r:id="rId43"/>
    <p:sldId id="1440" r:id="rId44"/>
    <p:sldId id="1303" r:id="rId45"/>
    <p:sldId id="1302" r:id="rId46"/>
    <p:sldId id="1306" r:id="rId47"/>
    <p:sldId id="1308" r:id="rId48"/>
    <p:sldId id="1452" r:id="rId49"/>
    <p:sldId id="1442" r:id="rId50"/>
    <p:sldId id="1443" r:id="rId51"/>
    <p:sldId id="1444" r:id="rId52"/>
    <p:sldId id="1363" r:id="rId53"/>
    <p:sldId id="1446" r:id="rId54"/>
    <p:sldId id="1450" r:id="rId55"/>
    <p:sldId id="1449" r:id="rId56"/>
    <p:sldId id="1445" r:id="rId57"/>
    <p:sldId id="1447" r:id="rId58"/>
    <p:sldId id="1448" r:id="rId5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97" autoAdjust="0"/>
    <p:restoredTop sz="73960" autoAdjust="0"/>
  </p:normalViewPr>
  <p:slideViewPr>
    <p:cSldViewPr snapToGrid="0">
      <p:cViewPr varScale="1">
        <p:scale>
          <a:sx n="84" d="100"/>
          <a:sy n="84" d="100"/>
        </p:scale>
        <p:origin x="1368" y="96"/>
      </p:cViewPr>
      <p:guideLst/>
    </p:cSldViewPr>
  </p:slideViewPr>
  <p:notesTextViewPr>
    <p:cViewPr>
      <p:scale>
        <a:sx n="3" d="2"/>
        <a:sy n="3" d="2"/>
      </p:scale>
      <p:origin x="0" y="0"/>
    </p:cViewPr>
  </p:notesTextViewPr>
  <p:sorterViewPr>
    <p:cViewPr varScale="1">
      <p:scale>
        <a:sx n="1" d="1"/>
        <a:sy n="1" d="1"/>
      </p:scale>
      <p:origin x="0" y="-27276"/>
    </p:cViewPr>
  </p:sorter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97C353-90E5-42AA-B672-C7E7FDDCD611}"/>
              </a:ext>
            </a:extLst>
          </p:cNvPr>
          <p:cNvSpPr>
            <a:spLocks noGrp="1"/>
          </p:cNvSpPr>
          <p:nvPr>
            <p:ph type="hdr" sz="quarter"/>
          </p:nvPr>
        </p:nvSpPr>
        <p:spPr>
          <a:xfrm>
            <a:off x="0" y="0"/>
            <a:ext cx="2945659" cy="498056"/>
          </a:xfrm>
          <a:prstGeom prst="rect">
            <a:avLst/>
          </a:prstGeom>
        </p:spPr>
        <p:txBody>
          <a:bodyPr vert="horz" lIns="95558" tIns="47779" rIns="95558" bIns="47779" rtlCol="0"/>
          <a:lstStyle>
            <a:lvl1pPr algn="l">
              <a:defRPr sz="1300"/>
            </a:lvl1pPr>
          </a:lstStyle>
          <a:p>
            <a:r>
              <a:rPr lang="en-GB" dirty="0"/>
              <a:t>Master in Management</a:t>
            </a:r>
          </a:p>
          <a:p>
            <a:r>
              <a:rPr lang="en-GB" dirty="0"/>
              <a:t>Financial and ESG Reporting</a:t>
            </a:r>
          </a:p>
        </p:txBody>
      </p:sp>
      <p:sp>
        <p:nvSpPr>
          <p:cNvPr id="3" name="Date Placeholder 2">
            <a:extLst>
              <a:ext uri="{FF2B5EF4-FFF2-40B4-BE49-F238E27FC236}">
                <a16:creationId xmlns:a16="http://schemas.microsoft.com/office/drawing/2014/main" id="{C706FCA2-8BCE-423C-8F3F-5E2E6446F812}"/>
              </a:ext>
            </a:extLst>
          </p:cNvPr>
          <p:cNvSpPr>
            <a:spLocks noGrp="1"/>
          </p:cNvSpPr>
          <p:nvPr>
            <p:ph type="dt" sz="quarter" idx="1"/>
          </p:nvPr>
        </p:nvSpPr>
        <p:spPr>
          <a:xfrm>
            <a:off x="3850443" y="0"/>
            <a:ext cx="2945659" cy="498056"/>
          </a:xfrm>
          <a:prstGeom prst="rect">
            <a:avLst/>
          </a:prstGeom>
        </p:spPr>
        <p:txBody>
          <a:bodyPr vert="horz" lIns="95558" tIns="47779" rIns="95558" bIns="47779" rtlCol="0"/>
          <a:lstStyle>
            <a:lvl1pPr algn="r">
              <a:defRPr sz="1300"/>
            </a:lvl1pPr>
          </a:lstStyle>
          <a:p>
            <a:r>
              <a:rPr lang="en-GB" dirty="0"/>
              <a:t>2020/2021</a:t>
            </a:r>
          </a:p>
        </p:txBody>
      </p:sp>
      <p:sp>
        <p:nvSpPr>
          <p:cNvPr id="4" name="Footer Placeholder 3">
            <a:extLst>
              <a:ext uri="{FF2B5EF4-FFF2-40B4-BE49-F238E27FC236}">
                <a16:creationId xmlns:a16="http://schemas.microsoft.com/office/drawing/2014/main" id="{6326ED2B-B111-42AA-8938-EEE5A2968132}"/>
              </a:ext>
            </a:extLst>
          </p:cNvPr>
          <p:cNvSpPr>
            <a:spLocks noGrp="1"/>
          </p:cNvSpPr>
          <p:nvPr>
            <p:ph type="ftr" sz="quarter" idx="2"/>
          </p:nvPr>
        </p:nvSpPr>
        <p:spPr>
          <a:xfrm>
            <a:off x="0" y="9428585"/>
            <a:ext cx="2945659" cy="498055"/>
          </a:xfrm>
          <a:prstGeom prst="rect">
            <a:avLst/>
          </a:prstGeom>
        </p:spPr>
        <p:txBody>
          <a:bodyPr vert="horz" lIns="95558" tIns="47779" rIns="95558" bIns="47779" rtlCol="0" anchor="b"/>
          <a:lstStyle>
            <a:lvl1pPr algn="l">
              <a:defRPr sz="1300"/>
            </a:lvl1pPr>
          </a:lstStyle>
          <a:p>
            <a:r>
              <a:rPr lang="en-GB" dirty="0"/>
              <a:t>Rita Fuentes Henriques</a:t>
            </a:r>
          </a:p>
        </p:txBody>
      </p:sp>
      <p:sp>
        <p:nvSpPr>
          <p:cNvPr id="5" name="Slide Number Placeholder 4">
            <a:extLst>
              <a:ext uri="{FF2B5EF4-FFF2-40B4-BE49-F238E27FC236}">
                <a16:creationId xmlns:a16="http://schemas.microsoft.com/office/drawing/2014/main" id="{234AEB51-5A03-489F-82A0-36AFEF6D46E2}"/>
              </a:ext>
            </a:extLst>
          </p:cNvPr>
          <p:cNvSpPr>
            <a:spLocks noGrp="1"/>
          </p:cNvSpPr>
          <p:nvPr>
            <p:ph type="sldNum" sz="quarter" idx="3"/>
          </p:nvPr>
        </p:nvSpPr>
        <p:spPr>
          <a:xfrm>
            <a:off x="3850443" y="9428585"/>
            <a:ext cx="2945659" cy="498055"/>
          </a:xfrm>
          <a:prstGeom prst="rect">
            <a:avLst/>
          </a:prstGeom>
        </p:spPr>
        <p:txBody>
          <a:bodyPr vert="horz" lIns="95558" tIns="47779" rIns="95558" bIns="47779" rtlCol="0" anchor="b"/>
          <a:lstStyle>
            <a:lvl1pPr algn="r">
              <a:defRPr sz="1300"/>
            </a:lvl1pPr>
          </a:lstStyle>
          <a:p>
            <a:fld id="{29A81165-FC04-4B6B-84FC-34FD9E13CA91}" type="slidenum">
              <a:rPr lang="en-GB" smtClean="0"/>
              <a:t>‹#›</a:t>
            </a:fld>
            <a:endParaRPr lang="en-GB"/>
          </a:p>
        </p:txBody>
      </p:sp>
    </p:spTree>
    <p:extLst>
      <p:ext uri="{BB962C8B-B14F-4D97-AF65-F5344CB8AC3E}">
        <p14:creationId xmlns:p14="http://schemas.microsoft.com/office/powerpoint/2010/main" val="3596292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6442F2-3B35-40FB-B23F-B59A73E612FE}"/>
              </a:ext>
            </a:extLst>
          </p:cNvPr>
          <p:cNvSpPr>
            <a:spLocks noGrp="1"/>
          </p:cNvSpPr>
          <p:nvPr>
            <p:ph type="hdr" sz="quarter"/>
          </p:nvPr>
        </p:nvSpPr>
        <p:spPr>
          <a:xfrm>
            <a:off x="0" y="0"/>
            <a:ext cx="2945659" cy="498056"/>
          </a:xfrm>
          <a:prstGeom prst="rect">
            <a:avLst/>
          </a:prstGeom>
        </p:spPr>
        <p:txBody>
          <a:bodyPr vert="horz" lIns="95558" tIns="47779" rIns="95558" bIns="47779" rtlCol="0"/>
          <a:lstStyle>
            <a:lvl1pPr algn="l">
              <a:defRPr sz="1300"/>
            </a:lvl1pPr>
          </a:lstStyle>
          <a:p>
            <a:endParaRPr lang="en-GB"/>
          </a:p>
        </p:txBody>
      </p:sp>
      <p:sp>
        <p:nvSpPr>
          <p:cNvPr id="3" name="Date Placeholder 2">
            <a:extLst>
              <a:ext uri="{FF2B5EF4-FFF2-40B4-BE49-F238E27FC236}">
                <a16:creationId xmlns:a16="http://schemas.microsoft.com/office/drawing/2014/main" id="{99FE26C2-0959-4087-996F-664BF23435B8}"/>
              </a:ext>
            </a:extLst>
          </p:cNvPr>
          <p:cNvSpPr>
            <a:spLocks noGrp="1"/>
          </p:cNvSpPr>
          <p:nvPr>
            <p:ph type="dt" idx="1"/>
          </p:nvPr>
        </p:nvSpPr>
        <p:spPr>
          <a:xfrm>
            <a:off x="3850443" y="0"/>
            <a:ext cx="2945659" cy="498056"/>
          </a:xfrm>
          <a:prstGeom prst="rect">
            <a:avLst/>
          </a:prstGeom>
        </p:spPr>
        <p:txBody>
          <a:bodyPr vert="horz" lIns="95558" tIns="47779" rIns="95558" bIns="47779" rtlCol="0"/>
          <a:lstStyle>
            <a:lvl1pPr algn="r">
              <a:defRPr sz="1300"/>
            </a:lvl1pPr>
          </a:lstStyle>
          <a:p>
            <a:fld id="{9C6F3B97-AAF3-4136-BE16-5D2323874B78}" type="datetimeFigureOut">
              <a:rPr lang="en-GB" smtClean="0"/>
              <a:t>01/10/2025</a:t>
            </a:fld>
            <a:endParaRPr lang="en-GB"/>
          </a:p>
        </p:txBody>
      </p:sp>
      <p:sp>
        <p:nvSpPr>
          <p:cNvPr id="4" name="Slide Image Placeholder 3">
            <a:extLst>
              <a:ext uri="{FF2B5EF4-FFF2-40B4-BE49-F238E27FC236}">
                <a16:creationId xmlns:a16="http://schemas.microsoft.com/office/drawing/2014/main" id="{F0721BF2-831E-4A54-BA97-8F874B274C72}"/>
              </a:ext>
            </a:extLst>
          </p:cNvPr>
          <p:cNvSpPr>
            <a:spLocks noGrp="1" noRot="1" noChangeAspect="1"/>
          </p:cNvSpPr>
          <p:nvPr>
            <p:ph type="sldImg" idx="2"/>
          </p:nvPr>
        </p:nvSpPr>
        <p:spPr>
          <a:xfrm>
            <a:off x="422275" y="1241425"/>
            <a:ext cx="5954713" cy="3349625"/>
          </a:xfrm>
          <a:prstGeom prst="rect">
            <a:avLst/>
          </a:prstGeom>
          <a:noFill/>
          <a:ln w="12700">
            <a:solidFill>
              <a:prstClr val="black"/>
            </a:solidFill>
          </a:ln>
        </p:spPr>
        <p:txBody>
          <a:bodyPr vert="horz" lIns="95558" tIns="47779" rIns="95558" bIns="47779" rtlCol="0" anchor="ctr"/>
          <a:lstStyle/>
          <a:p>
            <a:endParaRPr lang="en-GB"/>
          </a:p>
        </p:txBody>
      </p:sp>
      <p:sp>
        <p:nvSpPr>
          <p:cNvPr id="5" name="Notes Placeholder 4">
            <a:extLst>
              <a:ext uri="{FF2B5EF4-FFF2-40B4-BE49-F238E27FC236}">
                <a16:creationId xmlns:a16="http://schemas.microsoft.com/office/drawing/2014/main" id="{1B8B584B-0401-4114-A315-22C2F448C079}"/>
              </a:ext>
            </a:extLst>
          </p:cNvPr>
          <p:cNvSpPr>
            <a:spLocks noGrp="1"/>
          </p:cNvSpPr>
          <p:nvPr>
            <p:ph type="body" sz="quarter" idx="3"/>
          </p:nvPr>
        </p:nvSpPr>
        <p:spPr>
          <a:xfrm>
            <a:off x="679768" y="4777194"/>
            <a:ext cx="5438140" cy="3908614"/>
          </a:xfrm>
          <a:prstGeom prst="rect">
            <a:avLst/>
          </a:prstGeom>
        </p:spPr>
        <p:txBody>
          <a:bodyPr vert="horz" lIns="95558" tIns="47779" rIns="95558" bIns="477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B8AC254C-637B-4E97-BAA8-7B880430A40F}"/>
              </a:ext>
            </a:extLst>
          </p:cNvPr>
          <p:cNvSpPr>
            <a:spLocks noGrp="1"/>
          </p:cNvSpPr>
          <p:nvPr>
            <p:ph type="ftr" sz="quarter" idx="4"/>
          </p:nvPr>
        </p:nvSpPr>
        <p:spPr>
          <a:xfrm>
            <a:off x="0" y="9428585"/>
            <a:ext cx="2945659" cy="498055"/>
          </a:xfrm>
          <a:prstGeom prst="rect">
            <a:avLst/>
          </a:prstGeom>
        </p:spPr>
        <p:txBody>
          <a:bodyPr vert="horz" lIns="95558" tIns="47779" rIns="95558" bIns="47779" rtlCol="0" anchor="b"/>
          <a:lstStyle>
            <a:lvl1pPr algn="l">
              <a:defRPr sz="1300"/>
            </a:lvl1pPr>
          </a:lstStyle>
          <a:p>
            <a:endParaRPr lang="en-GB"/>
          </a:p>
        </p:txBody>
      </p:sp>
      <p:sp>
        <p:nvSpPr>
          <p:cNvPr id="7" name="Slide Number Placeholder 6">
            <a:extLst>
              <a:ext uri="{FF2B5EF4-FFF2-40B4-BE49-F238E27FC236}">
                <a16:creationId xmlns:a16="http://schemas.microsoft.com/office/drawing/2014/main" id="{BE351396-C983-4893-8CD9-CCC7917D6BC2}"/>
              </a:ext>
            </a:extLst>
          </p:cNvPr>
          <p:cNvSpPr>
            <a:spLocks noGrp="1"/>
          </p:cNvSpPr>
          <p:nvPr>
            <p:ph type="sldNum" sz="quarter" idx="5"/>
          </p:nvPr>
        </p:nvSpPr>
        <p:spPr>
          <a:xfrm>
            <a:off x="3850443" y="9428585"/>
            <a:ext cx="2945659" cy="498055"/>
          </a:xfrm>
          <a:prstGeom prst="rect">
            <a:avLst/>
          </a:prstGeom>
        </p:spPr>
        <p:txBody>
          <a:bodyPr vert="horz" lIns="95558" tIns="47779" rIns="95558" bIns="47779" rtlCol="0" anchor="b"/>
          <a:lstStyle>
            <a:lvl1pPr algn="r">
              <a:defRPr sz="1300"/>
            </a:lvl1pPr>
          </a:lstStyle>
          <a:p>
            <a:fld id="{84E6B35D-5BA7-4F7D-899F-3C3DC59F739E}"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iaasb.org/focus-areas/understanding-international-standard-sustainability-assurance-500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sasb.org/standards/"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adecesg.com/resources/blog/2022-in-review-growth-in-sustainability/"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unpri.org/investment-tools/putting-the-principles-into-practice-principle-1/9583.article"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asplus.com/en/news/2024/11/issa-5000"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iaasb.org/news-events/2025-08/iaasb-publishes-new-resources-support-issa-5000-adoption-and-implementatio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3DC8B0-5E5C-4B03-8F3C-B045EE78F55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804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GB" sz="1700" dirty="0">
                <a:solidFill>
                  <a:srgbClr val="000000"/>
                </a:solidFill>
                <a:latin typeface="Calibri" panose="020F0502020204030204" pitchFamily="34" charset="0"/>
              </a:rPr>
              <a:t>Unlike fin auditing, Assurance standards provide enterprises with the opportunity to choose the level of assurance. Firms are free to choose to assure at a reasonable level or limited level. Therefore, we need to understand the differences between reasonable assurance and limited assurance. Compared to limited assurance, reasonable assurance is a high level of assurance, but we should be aware that due to limitations of the internal control system and of the assurance process itself, reasonable assurance is not equal to absolute assurance. Reasonable assurance is usually worded in a positive form. For example, in the </a:t>
            </a:r>
            <a:r>
              <a:rPr lang="en-GB" sz="1700" dirty="0" err="1">
                <a:solidFill>
                  <a:srgbClr val="000000"/>
                </a:solidFill>
                <a:latin typeface="Calibri" panose="020F0502020204030204" pitchFamily="34" charset="0"/>
              </a:rPr>
              <a:t>assurnac</a:t>
            </a:r>
            <a:r>
              <a:rPr lang="en-GB" sz="1700" dirty="0">
                <a:solidFill>
                  <a:srgbClr val="000000"/>
                </a:solidFill>
                <a:latin typeface="Calibri" panose="020F0502020204030204" pitchFamily="34" charset="0"/>
              </a:rPr>
              <a:t> statement, service providers may conclude that </a:t>
            </a:r>
            <a:r>
              <a:rPr lang="en-GB" sz="1700" dirty="0">
                <a:solidFill>
                  <a:srgbClr val="000000"/>
                </a:solidFill>
                <a:latin typeface="DengXian" panose="02010600030101010101" pitchFamily="2" charset="-122"/>
                <a:ea typeface="DengXian" panose="02010600030101010101" pitchFamily="2" charset="-122"/>
              </a:rPr>
              <a:t>‘</a:t>
            </a:r>
            <a:r>
              <a:rPr lang="en-GB" sz="1700" dirty="0">
                <a:solidFill>
                  <a:srgbClr val="000000"/>
                </a:solidFill>
                <a:latin typeface="Calibri" panose="020F0502020204030204" pitchFamily="34" charset="0"/>
              </a:rPr>
              <a:t>the information in the environmental and social report conforms in all material respects with the identified criteria’. In contrast, </a:t>
            </a:r>
            <a:r>
              <a:rPr lang="en-GB" sz="1700" dirty="0" err="1">
                <a:solidFill>
                  <a:srgbClr val="000000"/>
                </a:solidFill>
                <a:latin typeface="Calibri" panose="020F0502020204030204" pitchFamily="34" charset="0"/>
              </a:rPr>
              <a:t>lim</a:t>
            </a:r>
            <a:r>
              <a:rPr lang="en-GB" sz="1700" dirty="0">
                <a:solidFill>
                  <a:srgbClr val="000000"/>
                </a:solidFill>
                <a:latin typeface="Calibri" panose="020F0502020204030204" pitchFamily="34" charset="0"/>
              </a:rPr>
              <a:t> assurance means to assure at a moderate or limited level. Assurance statement is usually worded in the negative form, like ‘nothing has come to their attention to indicate that the information is not presented fairly in accordance with the identified criteria’. </a:t>
            </a:r>
            <a:endParaRPr lang="en-GB" b="0" dirty="0"/>
          </a:p>
        </p:txBody>
      </p:sp>
      <p:sp>
        <p:nvSpPr>
          <p:cNvPr id="4" name="灯片编号占位符 3"/>
          <p:cNvSpPr>
            <a:spLocks noGrp="1"/>
          </p:cNvSpPr>
          <p:nvPr>
            <p:ph type="sldNum" sz="quarter" idx="5"/>
          </p:nvPr>
        </p:nvSpPr>
        <p:spPr/>
        <p:txBody>
          <a:bodyPr/>
          <a:lstStyle/>
          <a:p>
            <a:fld id="{84E6B35D-5BA7-4F7D-899F-3C3DC59F739E}" type="slidenum">
              <a:rPr lang="en-GB" smtClean="0"/>
              <a:t>10</a:t>
            </a:fld>
            <a:endParaRPr lang="en-GB"/>
          </a:p>
        </p:txBody>
      </p:sp>
    </p:spTree>
    <p:extLst>
      <p:ext uri="{BB962C8B-B14F-4D97-AF65-F5344CB8AC3E}">
        <p14:creationId xmlns:p14="http://schemas.microsoft.com/office/powerpoint/2010/main" val="637249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GB" b="0" i="0" dirty="0">
                <a:solidFill>
                  <a:srgbClr val="3D5346"/>
                </a:solidFill>
                <a:effectLst/>
                <a:highlight>
                  <a:srgbClr val="FFFFFF"/>
                </a:highlight>
                <a:latin typeface="Inter"/>
              </a:rPr>
              <a:t>The European Commission is set to adopt limited assurance standards by 1 October 2026 to clarify what is expected from the limited assurance engagement regarding the information reported according to the ESRS. As of today, there are no EU-wide standards, but the CSRD requires assurance from its initial reporting year. The European Commission will likely adopt the International Standard on Sustainability Assurance 5000 (</a:t>
            </a:r>
            <a:r>
              <a:rPr lang="en-GB" b="0" i="0" u="none" strike="noStrike" dirty="0">
                <a:effectLst/>
                <a:highlight>
                  <a:srgbClr val="FFFFFF"/>
                </a:highlight>
                <a:latin typeface="Inter"/>
                <a:hlinkClick r:id="rId3"/>
              </a:rPr>
              <a:t>ISSA 5000</a:t>
            </a:r>
            <a:r>
              <a:rPr lang="en-GB" b="0" i="0" dirty="0">
                <a:solidFill>
                  <a:srgbClr val="3D5346"/>
                </a:solidFill>
                <a:effectLst/>
                <a:highlight>
                  <a:srgbClr val="FFFFFF"/>
                </a:highlight>
                <a:latin typeface="Inter"/>
              </a:rPr>
              <a:t>), the standards created by the International Auditing and Assurance Standards Board (</a:t>
            </a:r>
            <a:r>
              <a:rPr lang="en-GB" b="0" i="0" u="none" strike="noStrike" dirty="0">
                <a:effectLst/>
                <a:highlight>
                  <a:srgbClr val="FFFFFF"/>
                </a:highlight>
                <a:latin typeface="Inter"/>
                <a:hlinkClick r:id="rId3"/>
              </a:rPr>
              <a:t>IAASB</a:t>
            </a:r>
            <a:r>
              <a:rPr lang="en-GB" b="0" i="0" dirty="0">
                <a:solidFill>
                  <a:srgbClr val="3D5346"/>
                </a:solidFill>
                <a:effectLst/>
                <a:highlight>
                  <a:srgbClr val="FFFFFF"/>
                </a:highlight>
                <a:latin typeface="Inter"/>
              </a:rPr>
              <a:t>). This approach is logical as the EU-wide limited assurance standards, after appropriate amendments, reflect the requirements of the CSRD. The ISSA 5000 were approved in September 2024 and the standards will be effective by 15th December 2026. </a:t>
            </a:r>
          </a:p>
          <a:p>
            <a:endParaRPr lang="en-GB" b="0" i="0" dirty="0">
              <a:solidFill>
                <a:srgbClr val="3D5346"/>
              </a:solidFill>
              <a:effectLst/>
              <a:highlight>
                <a:srgbClr val="FFFFFF"/>
              </a:highlight>
              <a:latin typeface="Inter"/>
            </a:endParaRPr>
          </a:p>
          <a:p>
            <a:endParaRPr lang="en-GB" b="0" i="0" dirty="0">
              <a:solidFill>
                <a:srgbClr val="3D5346"/>
              </a:solidFill>
              <a:effectLst/>
              <a:highlight>
                <a:srgbClr val="FFFFFF"/>
              </a:highlight>
              <a:latin typeface="Inter"/>
            </a:endParaRPr>
          </a:p>
          <a:p>
            <a:pPr algn="l" fontAlgn="t"/>
            <a:r>
              <a:rPr lang="en-GB" sz="1700" dirty="0">
                <a:solidFill>
                  <a:srgbClr val="4A4A4A"/>
                </a:solidFill>
                <a:highlight>
                  <a:srgbClr val="FFFFFF"/>
                </a:highlight>
                <a:latin typeface="Noto Sans" panose="020B0502040504020204" pitchFamily="34" charset="0"/>
              </a:rPr>
              <a:t>Proposed ISSA 5000 is principles-based and addresses:</a:t>
            </a:r>
            <a:endParaRPr lang="en-GB" b="0" i="0" dirty="0">
              <a:solidFill>
                <a:srgbClr val="4A4A4A"/>
              </a:solidFill>
              <a:effectLst/>
              <a:highlight>
                <a:srgbClr val="FFFFFF"/>
              </a:highlight>
              <a:latin typeface="Noto Sans" panose="020B0502040504020204" pitchFamily="34" charset="0"/>
            </a:endParaRPr>
          </a:p>
          <a:p>
            <a:pPr algn="l" fontAlgn="t">
              <a:buFont typeface="Arial" panose="020B0604020202020204" pitchFamily="34" charset="0"/>
              <a:buChar char="•"/>
            </a:pPr>
            <a:r>
              <a:rPr lang="en-GB" b="0" i="0" dirty="0">
                <a:solidFill>
                  <a:srgbClr val="4A4A4A"/>
                </a:solidFill>
                <a:effectLst/>
                <a:highlight>
                  <a:srgbClr val="FFFFFF"/>
                </a:highlight>
                <a:latin typeface="Noto Sans" panose="020B0502040504020204" pitchFamily="34" charset="0"/>
              </a:rPr>
              <a:t>Both limited assurance and reasonable assurance;</a:t>
            </a:r>
          </a:p>
          <a:p>
            <a:pPr algn="l" fontAlgn="t">
              <a:buFont typeface="Arial" panose="020B0604020202020204" pitchFamily="34" charset="0"/>
              <a:buChar char="•"/>
            </a:pPr>
            <a:r>
              <a:rPr lang="en-GB" b="0" i="0" dirty="0">
                <a:solidFill>
                  <a:srgbClr val="4A4A4A"/>
                </a:solidFill>
                <a:effectLst/>
                <a:highlight>
                  <a:srgbClr val="FFFFFF"/>
                </a:highlight>
                <a:latin typeface="Noto Sans" panose="020B0502040504020204" pitchFamily="34" charset="0"/>
              </a:rPr>
              <a:t>The conduct of an assurance engagement in its entirety; and</a:t>
            </a:r>
          </a:p>
          <a:p>
            <a:pPr algn="l" fontAlgn="t">
              <a:buFont typeface="Arial" panose="020B0604020202020204" pitchFamily="34" charset="0"/>
              <a:buChar char="•"/>
            </a:pPr>
            <a:r>
              <a:rPr lang="en-GB" b="0" i="0" dirty="0">
                <a:solidFill>
                  <a:srgbClr val="4A4A4A"/>
                </a:solidFill>
                <a:effectLst/>
                <a:highlight>
                  <a:srgbClr val="FFFFFF"/>
                </a:highlight>
                <a:latin typeface="Noto Sans" panose="020B0502040504020204" pitchFamily="34" charset="0"/>
              </a:rPr>
              <a:t>Areas of sustainability assurance engagements where priority challenges have been identified, and more specificity is required.</a:t>
            </a:r>
          </a:p>
          <a:p>
            <a:endParaRPr lang="en-GB" b="0" dirty="0"/>
          </a:p>
        </p:txBody>
      </p:sp>
      <p:sp>
        <p:nvSpPr>
          <p:cNvPr id="4" name="灯片编号占位符 3"/>
          <p:cNvSpPr>
            <a:spLocks noGrp="1"/>
          </p:cNvSpPr>
          <p:nvPr>
            <p:ph type="sldNum" sz="quarter" idx="5"/>
          </p:nvPr>
        </p:nvSpPr>
        <p:spPr/>
        <p:txBody>
          <a:bodyPr/>
          <a:lstStyle/>
          <a:p>
            <a:fld id="{84E6B35D-5BA7-4F7D-899F-3C3DC59F739E}" type="slidenum">
              <a:rPr lang="en-GB" smtClean="0"/>
              <a:t>11</a:t>
            </a:fld>
            <a:endParaRPr lang="en-GB"/>
          </a:p>
        </p:txBody>
      </p:sp>
    </p:spTree>
    <p:extLst>
      <p:ext uri="{BB962C8B-B14F-4D97-AF65-F5344CB8AC3E}">
        <p14:creationId xmlns:p14="http://schemas.microsoft.com/office/powerpoint/2010/main" val="3582316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GB" sz="1700" dirty="0">
                <a:solidFill>
                  <a:srgbClr val="000000"/>
                </a:solidFill>
                <a:latin typeface="Calibri" panose="020F0502020204030204" pitchFamily="34" charset="0"/>
              </a:rPr>
              <a:t>This slide aims to summarize some unique features of CSRA. </a:t>
            </a:r>
            <a:r>
              <a:rPr lang="en-GB" sz="1700" dirty="0">
                <a:solidFill>
                  <a:srgbClr val="000000"/>
                </a:solidFill>
                <a:latin typeface="Calibri-Bold"/>
              </a:rPr>
              <a:t>First</a:t>
            </a:r>
            <a:r>
              <a:rPr lang="en-GB" sz="1700" dirty="0">
                <a:solidFill>
                  <a:srgbClr val="000000"/>
                </a:solidFill>
                <a:latin typeface="Calibri" panose="020F0502020204030204" pitchFamily="34" charset="0"/>
              </a:rPr>
              <a:t>, the CSR assurance market is very competitive. It is a market in which the accounting profession does not have a monopoly. Firms have the freedom to choose assurance services from different providers. So firms balance the benefits and costs and choose the most efficient assurance provider. </a:t>
            </a:r>
            <a:r>
              <a:rPr lang="en-GB" sz="1700" dirty="0">
                <a:solidFill>
                  <a:srgbClr val="000000"/>
                </a:solidFill>
                <a:latin typeface="Calibri-Bold"/>
              </a:rPr>
              <a:t>Next</a:t>
            </a:r>
            <a:r>
              <a:rPr lang="en-GB" sz="1700" dirty="0">
                <a:solidFill>
                  <a:srgbClr val="000000"/>
                </a:solidFill>
                <a:latin typeface="Calibri" panose="020F0502020204030204" pitchFamily="34" charset="0"/>
              </a:rPr>
              <a:t>, CSR assurance covers diverse Subject Matters. Here, the diversity is not only expressed in content, but also in form. Assurance of general CSR reports involves the examination of very diverse subject matters, including </a:t>
            </a:r>
            <a:r>
              <a:rPr lang="en-GB" sz="1700" dirty="0" err="1">
                <a:solidFill>
                  <a:srgbClr val="000000"/>
                </a:solidFill>
                <a:latin typeface="Calibri" panose="020F0502020204030204" pitchFamily="34" charset="0"/>
              </a:rPr>
              <a:t>envi</a:t>
            </a:r>
            <a:r>
              <a:rPr lang="en-GB" sz="1700" dirty="0">
                <a:solidFill>
                  <a:srgbClr val="000000"/>
                </a:solidFill>
                <a:latin typeface="Calibri" panose="020F0502020204030204" pitchFamily="34" charset="0"/>
              </a:rPr>
              <a:t>, social and economic factors. Meanwhile, As we can see from the range of subject matters reported under GRI G4, these are not necessarily measured in any type of common currency, such as the feelings of customers. The aim of CSR reports is not to monetize all these resources and relationships, but rather to report them so that the report user has the information on which to make his/her decision. Thus, it may be that some of the reporting areas are capable of being monetized, others of being quantified, and others of only being described. Therefore, CSRA providers need to review both quantitative and qualitative CSR information. This is different from auditing, which mostly looks at accounting numbers. </a:t>
            </a:r>
            <a:r>
              <a:rPr lang="en-GB" sz="1700" dirty="0">
                <a:solidFill>
                  <a:srgbClr val="000000"/>
                </a:solidFill>
                <a:latin typeface="Calibri-Bold"/>
              </a:rPr>
              <a:t>Thirdly,</a:t>
            </a:r>
            <a:r>
              <a:rPr lang="en-GB" sz="1700" dirty="0">
                <a:solidFill>
                  <a:srgbClr val="000000"/>
                </a:solidFill>
                <a:latin typeface="Calibri" panose="020F0502020204030204" pitchFamily="34" charset="0"/>
              </a:rPr>
              <a:t> we know that The financial reporting framework has the advantages associated with double-entry accounting when you debit something, you must also credit something. The mathematical and systems rigor associated with financial accounting helps auditors detect any misstatements or omissions in the job. However, Most of the issues involved in CSR reporting do not have a double-entry system. This can result in different types of risk of material misstatement and may bring challenges to CSRA providers. </a:t>
            </a:r>
            <a:r>
              <a:rPr lang="en-GB" sz="1700" dirty="0">
                <a:solidFill>
                  <a:srgbClr val="000000"/>
                </a:solidFill>
                <a:latin typeface="Calibri-Bold"/>
              </a:rPr>
              <a:t>Last but not least, CSRA lacks Well-Developed Criteria </a:t>
            </a:r>
            <a:r>
              <a:rPr lang="en-GB" sz="1700" dirty="0">
                <a:solidFill>
                  <a:srgbClr val="000000"/>
                </a:solidFill>
                <a:latin typeface="Calibri" panose="020F0502020204030204" pitchFamily="34" charset="0"/>
              </a:rPr>
              <a:t>As compared to financial reporting criteria, CSR reporting criteria are less well developed. Not all aspects of CSR are currently capable of being quantified, much less monetized. Thus, the assurer has to have appropriate assurance techniques over not only monetized information but also both quantitative and qualitative information. </a:t>
            </a:r>
            <a:r>
              <a:rPr lang="en-GB" sz="1700" dirty="0">
                <a:solidFill>
                  <a:srgbClr val="2F5496"/>
                </a:solidFill>
                <a:latin typeface="Calibri-Light"/>
              </a:rPr>
              <a:t>Approaches </a:t>
            </a:r>
            <a:r>
              <a:rPr lang="en-GB" sz="1700" dirty="0">
                <a:solidFill>
                  <a:srgbClr val="000000"/>
                </a:solidFill>
                <a:latin typeface="Calibri" panose="020F0502020204030204" pitchFamily="34" charset="0"/>
              </a:rPr>
              <a:t>The assurance approaches are similar to financial auditing, which involves (1) gaining an understanding of the entity, (2) undertaking a risk assessment, and then (3) responding to assessed risks by employing the most efficient and effective combination of tests of control and substantive testing. These steps, of course, need to be customized to the subject matter. Because of the lack of Well-Developed assurance Criteria, and because of the complexity of CSR information, During the assurance approaches, there are some challenges for assurers. For instance, As CSR report contains a variety of information, multidisciplinary, the assurance teams are commonly multidisciplinary. Then one challenge is how to best bring multidisciplinary groups together? In addition, techniques of identifying risks of material misstatement of diverse CSR issues may also be different, and assurers need to establish appropriate methods used for different </a:t>
            </a:r>
            <a:r>
              <a:rPr lang="en-GB" sz="1700" dirty="0" err="1">
                <a:solidFill>
                  <a:srgbClr val="000000"/>
                </a:solidFill>
                <a:latin typeface="Calibri" panose="020F0502020204030204" pitchFamily="34" charset="0"/>
              </a:rPr>
              <a:t>envir</a:t>
            </a:r>
            <a:r>
              <a:rPr lang="en-GB" sz="1700" dirty="0">
                <a:solidFill>
                  <a:srgbClr val="000000"/>
                </a:solidFill>
                <a:latin typeface="Calibri" panose="020F0502020204030204" pitchFamily="34" charset="0"/>
              </a:rPr>
              <a:t>, social and eco indicators. </a:t>
            </a:r>
            <a:r>
              <a:rPr lang="en-GB" sz="1700" dirty="0">
                <a:solidFill>
                  <a:srgbClr val="000000"/>
                </a:solidFill>
                <a:latin typeface="Calibri-Bold"/>
              </a:rPr>
              <a:t>Materiality </a:t>
            </a:r>
            <a:r>
              <a:rPr lang="en-GB" sz="1700" dirty="0">
                <a:solidFill>
                  <a:srgbClr val="000000"/>
                </a:solidFill>
                <a:latin typeface="Calibri" panose="020F0502020204030204" pitchFamily="34" charset="0"/>
              </a:rPr>
              <a:t>Second, assurers may also face the challenge when determining materiality. We know that materiality measures the importance of assured information, and it affects the assurance quality directly. For CSR indicators, there is no common unit of measurement, (for example, when the report contains financial, workplace safety, emissions, and intellectual capital information). So how materiality is determined for a CSR report assurance engagement is a big challenge. Thirdly, the diverse indicators and mixed forms of CSR reports increase the difficulties of identifying misstatements and frauds. The fourth challenge may happen in the process of evidence collection. For example, when assurers review </a:t>
            </a:r>
            <a:r>
              <a:rPr lang="en-GB" sz="1700" dirty="0" err="1">
                <a:solidFill>
                  <a:srgbClr val="000000"/>
                </a:solidFill>
                <a:latin typeface="Calibri" panose="020F0502020204030204" pitchFamily="34" charset="0"/>
              </a:rPr>
              <a:t>envi</a:t>
            </a:r>
            <a:r>
              <a:rPr lang="en-GB" sz="1700" dirty="0">
                <a:solidFill>
                  <a:srgbClr val="000000"/>
                </a:solidFill>
                <a:latin typeface="Calibri" panose="020F0502020204030204" pitchFamily="34" charset="0"/>
              </a:rPr>
              <a:t> or social information, how do they verify that information is free from material misstatement and omissions? As we discussed, there is no double-entry system for them to rely on. Also, given that a lot of narrative- and future-oriented information is commonly included in CSR reports, so one challenge would be, how do assurance providers evaluate the veracity of such information. In the last stage, assurers need to prepare the assurance statement and show the results. As firms have the freedom to choose assurance levels, assurers need to communicate with the management and decide on appropriate assurance levels beforehand. Also, given that there is a lack of specific CSRA guidance, assurance providers need to ensure that their reports are professional, understandable and readable. </a:t>
            </a:r>
            <a:endParaRPr lang="en-GB" b="0" dirty="0"/>
          </a:p>
        </p:txBody>
      </p:sp>
      <p:sp>
        <p:nvSpPr>
          <p:cNvPr id="4" name="灯片编号占位符 3"/>
          <p:cNvSpPr>
            <a:spLocks noGrp="1"/>
          </p:cNvSpPr>
          <p:nvPr>
            <p:ph type="sldNum" sz="quarter" idx="5"/>
          </p:nvPr>
        </p:nvSpPr>
        <p:spPr/>
        <p:txBody>
          <a:bodyPr/>
          <a:lstStyle/>
          <a:p>
            <a:fld id="{84E6B35D-5BA7-4F7D-899F-3C3DC59F739E}" type="slidenum">
              <a:rPr lang="en-GB" smtClean="0"/>
              <a:t>12</a:t>
            </a:fld>
            <a:endParaRPr lang="en-GB"/>
          </a:p>
        </p:txBody>
      </p:sp>
    </p:spTree>
    <p:extLst>
      <p:ext uri="{BB962C8B-B14F-4D97-AF65-F5344CB8AC3E}">
        <p14:creationId xmlns:p14="http://schemas.microsoft.com/office/powerpoint/2010/main" val="1800366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b="0" dirty="0"/>
          </a:p>
        </p:txBody>
      </p:sp>
      <p:sp>
        <p:nvSpPr>
          <p:cNvPr id="4" name="灯片编号占位符 3"/>
          <p:cNvSpPr>
            <a:spLocks noGrp="1"/>
          </p:cNvSpPr>
          <p:nvPr>
            <p:ph type="sldNum" sz="quarter" idx="5"/>
          </p:nvPr>
        </p:nvSpPr>
        <p:spPr/>
        <p:txBody>
          <a:bodyPr/>
          <a:lstStyle/>
          <a:p>
            <a:fld id="{84E6B35D-5BA7-4F7D-899F-3C3DC59F739E}" type="slidenum">
              <a:rPr lang="en-GB" smtClean="0"/>
              <a:t>13</a:t>
            </a:fld>
            <a:endParaRPr lang="en-GB"/>
          </a:p>
        </p:txBody>
      </p:sp>
    </p:spTree>
    <p:extLst>
      <p:ext uri="{BB962C8B-B14F-4D97-AF65-F5344CB8AC3E}">
        <p14:creationId xmlns:p14="http://schemas.microsoft.com/office/powerpoint/2010/main" val="3481782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a:p>
        </p:txBody>
      </p:sp>
      <p:sp>
        <p:nvSpPr>
          <p:cNvPr id="4" name="灯片编号占位符 3"/>
          <p:cNvSpPr>
            <a:spLocks noGrp="1"/>
          </p:cNvSpPr>
          <p:nvPr>
            <p:ph type="sldNum" sz="quarter" idx="5"/>
          </p:nvPr>
        </p:nvSpPr>
        <p:spPr/>
        <p:txBody>
          <a:bodyPr/>
          <a:lstStyle/>
          <a:p>
            <a:fld id="{84E6B35D-5BA7-4F7D-899F-3C3DC59F739E}" type="slidenum">
              <a:rPr lang="en-GB" smtClean="0"/>
              <a:t>14</a:t>
            </a:fld>
            <a:endParaRPr lang="en-GB"/>
          </a:p>
        </p:txBody>
      </p:sp>
    </p:spTree>
    <p:extLst>
      <p:ext uri="{BB962C8B-B14F-4D97-AF65-F5344CB8AC3E}">
        <p14:creationId xmlns:p14="http://schemas.microsoft.com/office/powerpoint/2010/main" val="2408747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a:p>
        </p:txBody>
      </p:sp>
      <p:sp>
        <p:nvSpPr>
          <p:cNvPr id="4" name="灯片编号占位符 3"/>
          <p:cNvSpPr>
            <a:spLocks noGrp="1"/>
          </p:cNvSpPr>
          <p:nvPr>
            <p:ph type="sldNum" sz="quarter" idx="5"/>
          </p:nvPr>
        </p:nvSpPr>
        <p:spPr/>
        <p:txBody>
          <a:bodyPr/>
          <a:lstStyle/>
          <a:p>
            <a:fld id="{84E6B35D-5BA7-4F7D-899F-3C3DC59F739E}" type="slidenum">
              <a:rPr lang="en-GB" smtClean="0"/>
              <a:t>15</a:t>
            </a:fld>
            <a:endParaRPr lang="en-GB"/>
          </a:p>
        </p:txBody>
      </p:sp>
    </p:spTree>
    <p:extLst>
      <p:ext uri="{BB962C8B-B14F-4D97-AF65-F5344CB8AC3E}">
        <p14:creationId xmlns:p14="http://schemas.microsoft.com/office/powerpoint/2010/main" val="1277455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a:p>
        </p:txBody>
      </p:sp>
      <p:sp>
        <p:nvSpPr>
          <p:cNvPr id="4" name="灯片编号占位符 3"/>
          <p:cNvSpPr>
            <a:spLocks noGrp="1"/>
          </p:cNvSpPr>
          <p:nvPr>
            <p:ph type="sldNum" sz="quarter" idx="5"/>
          </p:nvPr>
        </p:nvSpPr>
        <p:spPr/>
        <p:txBody>
          <a:bodyPr/>
          <a:lstStyle/>
          <a:p>
            <a:fld id="{84E6B35D-5BA7-4F7D-899F-3C3DC59F739E}" type="slidenum">
              <a:rPr lang="en-GB" smtClean="0"/>
              <a:t>16</a:t>
            </a:fld>
            <a:endParaRPr lang="en-GB"/>
          </a:p>
        </p:txBody>
      </p:sp>
    </p:spTree>
    <p:extLst>
      <p:ext uri="{BB962C8B-B14F-4D97-AF65-F5344CB8AC3E}">
        <p14:creationId xmlns:p14="http://schemas.microsoft.com/office/powerpoint/2010/main" val="2382459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GB" b="0" dirty="0"/>
              <a:t>Even though assurance practices have developed over time, the phenomenon is not without challenges. It is worth bearing in mind that neither sustainability reporting nor assurance practices are exercised within a strong legally binding framework. In general terms, the underlying idea of assurance relates to enhancing the credibility and reliability of the sustainability disclosures, which firms usually produce voluntarily and which have often shown to be emphasising positive things at the expense of more negative and challenging topics. Now, it is worth asking, for instance, whether and to what extent the assurance providers aid in ensuring the reliability of the reported information, or whether an assurance statement tells us if the most pertinent issues have been covered in a report. In other words, in this context there is a major difference between asking “Are these numbers right?” and “Are these the right numbers?” The challenge here is that a positive assurance statement given by, say, a major global Big4 accountancy firm, has substantial symbolic power, as it can signal credibility and indicate trustworthiness.</a:t>
            </a:r>
          </a:p>
          <a:p>
            <a:endParaRPr lang="en-GB" b="0" dirty="0"/>
          </a:p>
          <a:p>
            <a:r>
              <a:rPr lang="en-GB" b="0" dirty="0"/>
              <a:t>One of the key challenges relates to the scope of the assurance engagements. As assurance is not regulated, it is up to the reporting firm to decide the scope of the engagement – that is which parts of the report or reporting process will be subject to assurance. In most cases, the assurance is limited to a relatively minor part of the report, implying that in some accounting type engagements the assurors might only have looked more closely into a particular topic area and the information provided therein. Still, a casual reader can easily be left with an impression that the whole report would have been subject to an assurance process, and that the level of said assurance would have been similar to that used in the financial auditing function.</a:t>
            </a:r>
          </a:p>
          <a:p>
            <a:endParaRPr lang="en-GB" b="0" dirty="0"/>
          </a:p>
          <a:p>
            <a:r>
              <a:rPr lang="en-GB" b="0" dirty="0"/>
              <a:t>Being under the discretion of the reporting firm’s management entails another issue, the assurance provider’s independence. While the financial auditors are in principle serving the firm’s shareholders, the owners, the sustainability assurance providers are primarily responsible to the senior executives of the firm. That is, the firm’s senior executives can outline the scope and the characteristics of the task. Moreover, should the assurance providers come up with a negative report, it could be considered possible that the firm’s senior executives would no longer turn to the same providers next year.</a:t>
            </a:r>
          </a:p>
        </p:txBody>
      </p:sp>
      <p:sp>
        <p:nvSpPr>
          <p:cNvPr id="4" name="灯片编号占位符 3"/>
          <p:cNvSpPr>
            <a:spLocks noGrp="1"/>
          </p:cNvSpPr>
          <p:nvPr>
            <p:ph type="sldNum" sz="quarter" idx="5"/>
          </p:nvPr>
        </p:nvSpPr>
        <p:spPr/>
        <p:txBody>
          <a:bodyPr/>
          <a:lstStyle/>
          <a:p>
            <a:fld id="{84E6B35D-5BA7-4F7D-899F-3C3DC59F739E}" type="slidenum">
              <a:rPr lang="en-GB" smtClean="0"/>
              <a:t>17</a:t>
            </a:fld>
            <a:endParaRPr lang="en-GB"/>
          </a:p>
        </p:txBody>
      </p:sp>
    </p:spTree>
    <p:extLst>
      <p:ext uri="{BB962C8B-B14F-4D97-AF65-F5344CB8AC3E}">
        <p14:creationId xmlns:p14="http://schemas.microsoft.com/office/powerpoint/2010/main" val="4124461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GB" b="0" dirty="0"/>
              <a:t>Being under the discretion of the reporting firm’s management entails another issue, the assurance provider’s independence. While the financial auditors are in principle serving the firm’s shareholders, the owners, the sustainability assurance providers are primarily responsible to the senior executives of the firm. That is, the firm’s senior executives can outline the scope and the characteristics of the task. Moreover, should the assurance providers come up with a negative report, it could be considered possible that the firm’s senior executives would no longer turn to the same providers next year.</a:t>
            </a:r>
          </a:p>
          <a:p>
            <a:r>
              <a:rPr lang="zh-CN" altLang="en-US" b="0" dirty="0"/>
              <a:t>或者和</a:t>
            </a:r>
            <a:r>
              <a:rPr lang="en-US" altLang="zh-CN" b="0" dirty="0"/>
              <a:t>financial auditing</a:t>
            </a:r>
            <a:r>
              <a:rPr lang="zh-CN" altLang="en-US" b="0" dirty="0"/>
              <a:t>一个公司？打折？或者</a:t>
            </a:r>
            <a:r>
              <a:rPr lang="en-US" altLang="zh-CN" b="0" dirty="0"/>
              <a:t>consultant—</a:t>
            </a:r>
            <a:r>
              <a:rPr lang="zh-CN" altLang="en-US" b="0" dirty="0"/>
              <a:t>不会否定自己的工作</a:t>
            </a:r>
            <a:endParaRPr lang="en-GB" b="0" dirty="0"/>
          </a:p>
        </p:txBody>
      </p:sp>
      <p:sp>
        <p:nvSpPr>
          <p:cNvPr id="4" name="灯片编号占位符 3"/>
          <p:cNvSpPr>
            <a:spLocks noGrp="1"/>
          </p:cNvSpPr>
          <p:nvPr>
            <p:ph type="sldNum" sz="quarter" idx="5"/>
          </p:nvPr>
        </p:nvSpPr>
        <p:spPr/>
        <p:txBody>
          <a:bodyPr/>
          <a:lstStyle/>
          <a:p>
            <a:fld id="{84E6B35D-5BA7-4F7D-899F-3C3DC59F739E}" type="slidenum">
              <a:rPr lang="en-GB" smtClean="0"/>
              <a:t>18</a:t>
            </a:fld>
            <a:endParaRPr lang="en-GB"/>
          </a:p>
        </p:txBody>
      </p:sp>
    </p:spTree>
    <p:extLst>
      <p:ext uri="{BB962C8B-B14F-4D97-AF65-F5344CB8AC3E}">
        <p14:creationId xmlns:p14="http://schemas.microsoft.com/office/powerpoint/2010/main" val="151479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b="0" dirty="0"/>
          </a:p>
        </p:txBody>
      </p:sp>
      <p:sp>
        <p:nvSpPr>
          <p:cNvPr id="4" name="灯片编号占位符 3"/>
          <p:cNvSpPr>
            <a:spLocks noGrp="1"/>
          </p:cNvSpPr>
          <p:nvPr>
            <p:ph type="sldNum" sz="quarter" idx="5"/>
          </p:nvPr>
        </p:nvSpPr>
        <p:spPr/>
        <p:txBody>
          <a:bodyPr/>
          <a:lstStyle/>
          <a:p>
            <a:fld id="{84E6B35D-5BA7-4F7D-899F-3C3DC59F739E}" type="slidenum">
              <a:rPr lang="en-GB" smtClean="0"/>
              <a:t>19</a:t>
            </a:fld>
            <a:endParaRPr lang="en-GB"/>
          </a:p>
        </p:txBody>
      </p:sp>
    </p:spTree>
    <p:extLst>
      <p:ext uri="{BB962C8B-B14F-4D97-AF65-F5344CB8AC3E}">
        <p14:creationId xmlns:p14="http://schemas.microsoft.com/office/powerpoint/2010/main" val="1378314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663DC8B0-5E5C-4B03-8F3C-B045EE78F552}" type="slidenum">
              <a:rPr lang="en-GB" smtClean="0"/>
              <a:t>2</a:t>
            </a:fld>
            <a:endParaRPr lang="en-GB" dirty="0"/>
          </a:p>
        </p:txBody>
      </p:sp>
    </p:spTree>
    <p:extLst>
      <p:ext uri="{BB962C8B-B14F-4D97-AF65-F5344CB8AC3E}">
        <p14:creationId xmlns:p14="http://schemas.microsoft.com/office/powerpoint/2010/main" val="350110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GB" dirty="0"/>
              <a:t>Question the independence and process of CSRA</a:t>
            </a:r>
          </a:p>
          <a:p>
            <a:r>
              <a:rPr lang="en-GB" dirty="0"/>
              <a:t>Question the professionality of assurance providers</a:t>
            </a:r>
          </a:p>
          <a:p>
            <a:r>
              <a:rPr lang="en-GB" dirty="0"/>
              <a:t>Lack of specific guidance </a:t>
            </a:r>
          </a:p>
          <a:p>
            <a:r>
              <a:rPr lang="en-GB" dirty="0"/>
              <a:t>Limited assurance</a:t>
            </a:r>
          </a:p>
          <a:p>
            <a:endParaRPr lang="en-GB" b="0" dirty="0"/>
          </a:p>
        </p:txBody>
      </p:sp>
      <p:sp>
        <p:nvSpPr>
          <p:cNvPr id="4" name="灯片编号占位符 3"/>
          <p:cNvSpPr>
            <a:spLocks noGrp="1"/>
          </p:cNvSpPr>
          <p:nvPr>
            <p:ph type="sldNum" sz="quarter" idx="5"/>
          </p:nvPr>
        </p:nvSpPr>
        <p:spPr/>
        <p:txBody>
          <a:bodyPr/>
          <a:lstStyle/>
          <a:p>
            <a:fld id="{84E6B35D-5BA7-4F7D-899F-3C3DC59F739E}" type="slidenum">
              <a:rPr lang="en-GB" smtClean="0"/>
              <a:t>20</a:t>
            </a:fld>
            <a:endParaRPr lang="en-GB"/>
          </a:p>
        </p:txBody>
      </p:sp>
    </p:spTree>
    <p:extLst>
      <p:ext uri="{BB962C8B-B14F-4D97-AF65-F5344CB8AC3E}">
        <p14:creationId xmlns:p14="http://schemas.microsoft.com/office/powerpoint/2010/main" val="3188000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b="0" dirty="0"/>
          </a:p>
        </p:txBody>
      </p:sp>
      <p:sp>
        <p:nvSpPr>
          <p:cNvPr id="4" name="灯片编号占位符 3"/>
          <p:cNvSpPr>
            <a:spLocks noGrp="1"/>
          </p:cNvSpPr>
          <p:nvPr>
            <p:ph type="sldNum" sz="quarter" idx="5"/>
          </p:nvPr>
        </p:nvSpPr>
        <p:spPr/>
        <p:txBody>
          <a:bodyPr/>
          <a:lstStyle/>
          <a:p>
            <a:fld id="{84E6B35D-5BA7-4F7D-899F-3C3DC59F739E}" type="slidenum">
              <a:rPr lang="en-GB" smtClean="0"/>
              <a:t>21</a:t>
            </a:fld>
            <a:endParaRPr lang="en-GB"/>
          </a:p>
        </p:txBody>
      </p:sp>
    </p:spTree>
    <p:extLst>
      <p:ext uri="{BB962C8B-B14F-4D97-AF65-F5344CB8AC3E}">
        <p14:creationId xmlns:p14="http://schemas.microsoft.com/office/powerpoint/2010/main" val="718481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663DC8B0-5E5C-4B03-8F3C-B045EE78F552}" type="slidenum">
              <a:rPr lang="en-GB" smtClean="0"/>
              <a:t>22</a:t>
            </a:fld>
            <a:endParaRPr lang="en-GB"/>
          </a:p>
        </p:txBody>
      </p:sp>
    </p:spTree>
    <p:extLst>
      <p:ext uri="{BB962C8B-B14F-4D97-AF65-F5344CB8AC3E}">
        <p14:creationId xmlns:p14="http://schemas.microsoft.com/office/powerpoint/2010/main" val="194579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GB" dirty="0">
                <a:effectLst/>
              </a:rPr>
              <a:t>For information to have an influence in organisational decision-making it needs to be embedded into the processes through which performance is evaluated and goals for actions are set. One mechanism for this is integrating sustainability into key performance indicators (KPIs).</a:t>
            </a:r>
          </a:p>
          <a:p>
            <a:endParaRPr lang="en-GB" dirty="0">
              <a:effectLst/>
            </a:endParaRPr>
          </a:p>
          <a:p>
            <a:r>
              <a:rPr lang="en-GB" dirty="0">
                <a:effectLst/>
              </a:rPr>
              <a:t>There is no one right way for an organisation to set their KPIs. As is the case with traditional KPIs focusing on financial performance, the same metrics cannot be directly applied for all individuals, units or organisations. At the same time, it is well established that metrics such as KPIs affect the behaviour of individuals and groups. We can for instance try harder in order to achieve higher performance on a given KPI, and particularly so when incentives are set for such achievements. KPIs can be effective in steering an organisation in a particular direction and therefore provide opportunities to integrate sustainability considerations into decision-making across multiple organisational levels. However, focusing on performance alone does not necessarily suffice, and hence other types of controls, such as planning controls concerning budgets, objectives and resources, as well as administrative controls consisting of organisational structures and policies, also need to be considered.</a:t>
            </a:r>
          </a:p>
          <a:p>
            <a:endParaRPr lang="en-GB" dirty="0">
              <a:effectLst/>
            </a:endParaRPr>
          </a:p>
          <a:p>
            <a:r>
              <a:rPr lang="en-GB" dirty="0">
                <a:effectLst/>
              </a:rPr>
              <a:t>It should be underscored that even if some sustainability information is readily available or easy to collect, it is not necessarily useful for decision-making. Consider raising environmental awareness in an organisation for instance. If a KPI is set to measure the number of people attending a training event, the unit responsible for the training has an incentive to organise multiple training events. Such a KPI however tells us little about whether the training had resulted in a higher environmental awareness.</a:t>
            </a:r>
            <a:endParaRPr lang="en-GB" dirty="0"/>
          </a:p>
        </p:txBody>
      </p:sp>
      <p:sp>
        <p:nvSpPr>
          <p:cNvPr id="4" name="灯片编号占位符 3"/>
          <p:cNvSpPr>
            <a:spLocks noGrp="1"/>
          </p:cNvSpPr>
          <p:nvPr>
            <p:ph type="sldNum" sz="quarter" idx="5"/>
          </p:nvPr>
        </p:nvSpPr>
        <p:spPr/>
        <p:txBody>
          <a:bodyPr/>
          <a:lstStyle/>
          <a:p>
            <a:fld id="{84E6B35D-5BA7-4F7D-899F-3C3DC59F739E}" type="slidenum">
              <a:rPr lang="en-GB" smtClean="0"/>
              <a:t>23</a:t>
            </a:fld>
            <a:endParaRPr lang="en-GB"/>
          </a:p>
        </p:txBody>
      </p:sp>
    </p:spTree>
    <p:extLst>
      <p:ext uri="{BB962C8B-B14F-4D97-AF65-F5344CB8AC3E}">
        <p14:creationId xmlns:p14="http://schemas.microsoft.com/office/powerpoint/2010/main" val="35628653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GB" b="0" i="0" dirty="0">
                <a:solidFill>
                  <a:srgbClr val="002A3A"/>
                </a:solidFill>
                <a:effectLst/>
                <a:latin typeface="Din Pro"/>
              </a:rPr>
              <a:t>ESG KPIs are based on an organization’s sustainability strategy, goals, and material topics. ESG reporting frameworks and standards may also serve as helpful guides.</a:t>
            </a:r>
          </a:p>
          <a:p>
            <a:pPr algn="l"/>
            <a:r>
              <a:rPr lang="en-GB" b="0" i="0" dirty="0">
                <a:solidFill>
                  <a:srgbClr val="002A3A"/>
                </a:solidFill>
                <a:effectLst/>
                <a:latin typeface="Din Pro"/>
              </a:rPr>
              <a:t>Disclosure and reporting frameworks often have their own set of standards, which many organizations incorporate into their own ESG data tracking. These standards often vary by sector and industry, giving reporting organizations specific guidelines to meet.</a:t>
            </a:r>
          </a:p>
          <a:p>
            <a:pPr algn="l"/>
            <a:r>
              <a:rPr lang="en-GB" b="0" i="0" dirty="0">
                <a:solidFill>
                  <a:srgbClr val="002A3A"/>
                </a:solidFill>
                <a:effectLst/>
                <a:latin typeface="Din Pro"/>
              </a:rPr>
              <a:t>For example, the Sustainability Accounting Standards Board (SASB) is a great place to start for many organizations. The </a:t>
            </a:r>
            <a:r>
              <a:rPr lang="en-GB" b="0" i="0" u="sng" dirty="0">
                <a:solidFill>
                  <a:srgbClr val="002A3A"/>
                </a:solidFill>
                <a:effectLst/>
                <a:latin typeface="Din Pro"/>
                <a:hlinkClick r:id="rId3"/>
              </a:rPr>
              <a:t>SASB Standards</a:t>
            </a:r>
            <a:r>
              <a:rPr lang="en-GB" b="0" i="0" dirty="0">
                <a:solidFill>
                  <a:srgbClr val="002A3A"/>
                </a:solidFill>
                <a:effectLst/>
                <a:latin typeface="Din Pro"/>
              </a:rPr>
              <a:t> identify ESG issues material to dozens of industries, and SASB’s guidance includes recommended accounting and metrics for each sector. Global disclosure system </a:t>
            </a:r>
            <a:r>
              <a:rPr lang="en-GB" b="0" i="0" u="sng" dirty="0">
                <a:solidFill>
                  <a:srgbClr val="002A3A"/>
                </a:solidFill>
                <a:effectLst/>
                <a:latin typeface="Din Pro"/>
                <a:hlinkClick r:id="rId4"/>
              </a:rPr>
              <a:t>CDP</a:t>
            </a:r>
            <a:r>
              <a:rPr lang="en-GB" b="0" i="0" dirty="0">
                <a:solidFill>
                  <a:srgbClr val="002A3A"/>
                </a:solidFill>
                <a:effectLst/>
                <a:latin typeface="Din Pro"/>
              </a:rPr>
              <a:t> also incorporates industry-specific questions into its annual questionnaires. Another industry-specific example is the European Public Real Estate Association’s (EPRA) Sustainability Best Practices Recommendations, which provide guidelines for measuring sustainability performance for listed real estate companies.</a:t>
            </a:r>
          </a:p>
          <a:p>
            <a:endParaRPr lang="en-GB" dirty="0"/>
          </a:p>
        </p:txBody>
      </p:sp>
      <p:sp>
        <p:nvSpPr>
          <p:cNvPr id="4" name="灯片编号占位符 3"/>
          <p:cNvSpPr>
            <a:spLocks noGrp="1"/>
          </p:cNvSpPr>
          <p:nvPr>
            <p:ph type="sldNum" sz="quarter" idx="5"/>
          </p:nvPr>
        </p:nvSpPr>
        <p:spPr/>
        <p:txBody>
          <a:bodyPr/>
          <a:lstStyle/>
          <a:p>
            <a:fld id="{84E6B35D-5BA7-4F7D-899F-3C3DC59F739E}" type="slidenum">
              <a:rPr lang="en-GB" smtClean="0"/>
              <a:t>24</a:t>
            </a:fld>
            <a:endParaRPr lang="en-GB"/>
          </a:p>
        </p:txBody>
      </p:sp>
    </p:spTree>
    <p:extLst>
      <p:ext uri="{BB962C8B-B14F-4D97-AF65-F5344CB8AC3E}">
        <p14:creationId xmlns:p14="http://schemas.microsoft.com/office/powerpoint/2010/main" val="3974812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GB" b="0" i="0" dirty="0">
                <a:solidFill>
                  <a:srgbClr val="002A3A"/>
                </a:solidFill>
                <a:effectLst/>
                <a:latin typeface="Din Pro"/>
              </a:rPr>
              <a:t>Consistency is key. Calculation methods should be consistent from year to year in order to ensure accuracy and clarity in your data tracking. The criteria for a KPI having been met should also be consistent from year to year.</a:t>
            </a:r>
          </a:p>
          <a:p>
            <a:pPr algn="l"/>
            <a:r>
              <a:rPr lang="en-GB" b="0" i="0" dirty="0">
                <a:solidFill>
                  <a:srgbClr val="002A3A"/>
                </a:solidFill>
                <a:effectLst/>
                <a:latin typeface="Din Pro"/>
              </a:rPr>
              <a:t>Another key point to keep in mind is “purpose.” Why are you tracking ESG metrics? Ultimately, KPIs should provide context to shareholders and investors. They should help you tell your story and communicate the aims of your organization.</a:t>
            </a:r>
          </a:p>
          <a:p>
            <a:pPr algn="l"/>
            <a:endParaRPr lang="en-GB" b="0" i="0" dirty="0">
              <a:solidFill>
                <a:srgbClr val="002A3A"/>
              </a:solidFill>
              <a:effectLst/>
              <a:latin typeface="Din Pro"/>
            </a:endParaRPr>
          </a:p>
          <a:p>
            <a:pPr algn="l"/>
            <a:r>
              <a:rPr lang="en-GB" sz="1700" dirty="0">
                <a:solidFill>
                  <a:srgbClr val="000000"/>
                </a:solidFill>
                <a:latin typeface="AdvOT863180fb"/>
              </a:rPr>
              <a:t>Indicators should be either quantitatively measurable or be operationally used to represent a value qualitatively</a:t>
            </a:r>
            <a:r>
              <a:rPr lang="en-GB" sz="1700" dirty="0">
                <a:solidFill>
                  <a:srgbClr val="000000"/>
                </a:solidFill>
                <a:latin typeface="AdvOT863180fb+20"/>
              </a:rPr>
              <a:t>”</a:t>
            </a:r>
            <a:r>
              <a:rPr lang="en-GB" sz="1700" dirty="0">
                <a:solidFill>
                  <a:srgbClr val="000000"/>
                </a:solidFill>
                <a:latin typeface="AdvOT863180fb"/>
              </a:rPr>
              <a:t>. This property makes sure that only measurable, whether quantitatively or qualitatively, indicators are quali</a:t>
            </a:r>
            <a:r>
              <a:rPr lang="en-GB" sz="1700" dirty="0">
                <a:solidFill>
                  <a:srgbClr val="000000"/>
                </a:solidFill>
                <a:latin typeface="AdvOT863180fb+fb"/>
              </a:rPr>
              <a:t>ﬁ</a:t>
            </a:r>
            <a:r>
              <a:rPr lang="en-GB" sz="1700" dirty="0">
                <a:solidFill>
                  <a:srgbClr val="000000"/>
                </a:solidFill>
                <a:latin typeface="AdvOT863180fb"/>
              </a:rPr>
              <a:t>ed as SIs</a:t>
            </a:r>
            <a:endParaRPr lang="en-GB" sz="1700" dirty="0">
              <a:solidFill>
                <a:srgbClr val="002A3A"/>
              </a:solidFill>
              <a:latin typeface="Din Pro"/>
            </a:endParaRPr>
          </a:p>
          <a:p>
            <a:pPr algn="l"/>
            <a:endParaRPr lang="en-GB" b="0" i="0" dirty="0">
              <a:solidFill>
                <a:srgbClr val="002A3A"/>
              </a:solidFill>
              <a:effectLst/>
              <a:latin typeface="Din Pro"/>
            </a:endParaRPr>
          </a:p>
          <a:p>
            <a:pPr algn="l"/>
            <a:r>
              <a:rPr lang="en-GB" b="0" i="0" dirty="0">
                <a:solidFill>
                  <a:srgbClr val="002A3A"/>
                </a:solidFill>
                <a:effectLst/>
                <a:latin typeface="Din Pro"/>
              </a:rPr>
              <a:t>What do your ESG KPIs say about your organization’s due diligence, risk management, and awareness? How do they demonstrate your commitment to ESG, progress towards goals, and overall resilience?</a:t>
            </a:r>
          </a:p>
          <a:p>
            <a:r>
              <a:rPr lang="en-GB" dirty="0"/>
              <a:t>Instead: </a:t>
            </a:r>
          </a:p>
          <a:p>
            <a:r>
              <a:rPr lang="zh-CN" altLang="en-US" b="1" dirty="0"/>
              <a:t>知识测试或问卷调查结果</a:t>
            </a:r>
            <a:r>
              <a:rPr lang="zh-CN" altLang="en-US" dirty="0"/>
              <a:t>：</a:t>
            </a:r>
          </a:p>
          <a:p>
            <a:pPr>
              <a:buFont typeface="Arial" panose="020B0604020202020204" pitchFamily="34" charset="0"/>
              <a:buChar char="•"/>
            </a:pPr>
            <a:r>
              <a:rPr lang="zh-CN" altLang="en-US" dirty="0"/>
              <a:t>通过对培训前后进行</a:t>
            </a:r>
            <a:r>
              <a:rPr lang="zh-CN" altLang="en-US" b="1" dirty="0"/>
              <a:t>环境意识测试</a:t>
            </a:r>
            <a:r>
              <a:rPr lang="zh-CN" altLang="en-US" dirty="0"/>
              <a:t>或问卷调查，衡量员工的环境知识提升情况。例如，测试员工对碳排放、能源效率、废物管理等主题的理解。</a:t>
            </a:r>
          </a:p>
          <a:p>
            <a:pPr>
              <a:buFont typeface="Arial" panose="020B0604020202020204" pitchFamily="34" charset="0"/>
              <a:buChar char="•"/>
            </a:pPr>
            <a:r>
              <a:rPr lang="en-US" altLang="zh-CN" dirty="0"/>
              <a:t>KPI </a:t>
            </a:r>
            <a:r>
              <a:rPr lang="zh-CN" altLang="en-US" dirty="0"/>
              <a:t>可以是</a:t>
            </a:r>
            <a:r>
              <a:rPr lang="zh-CN" altLang="en-US" b="1" dirty="0"/>
              <a:t>培训前后测试成绩的提升幅度</a:t>
            </a:r>
            <a:r>
              <a:rPr lang="zh-CN" altLang="en-US" dirty="0"/>
              <a:t>，这可以更直接反映培训的实际效果。</a:t>
            </a:r>
            <a:endParaRPr lang="en-GB" altLang="zh-CN" dirty="0"/>
          </a:p>
          <a:p>
            <a:pPr>
              <a:buFont typeface="Arial" panose="020B0604020202020204" pitchFamily="34" charset="0"/>
              <a:buChar char="•"/>
            </a:pPr>
            <a:endParaRPr lang="en-GB" altLang="zh-CN" dirty="0"/>
          </a:p>
          <a:p>
            <a:pPr>
              <a:buFont typeface="Arial" panose="020B0604020202020204" pitchFamily="34" charset="0"/>
              <a:buChar char="•"/>
            </a:pPr>
            <a:r>
              <a:rPr lang="en-GB" altLang="zh-CN" dirty="0"/>
              <a:t>Qualitative: </a:t>
            </a:r>
            <a:r>
              <a:rPr lang="zh-CN" altLang="en-US" dirty="0"/>
              <a:t>比如认证</a:t>
            </a:r>
            <a:endParaRPr lang="en-GB" altLang="zh-CN" dirty="0"/>
          </a:p>
          <a:p>
            <a:pPr>
              <a:buFont typeface="Arial" panose="020B0604020202020204" pitchFamily="34" charset="0"/>
              <a:buChar char="•"/>
            </a:pPr>
            <a:r>
              <a:rPr lang="zh-CN" altLang="en-US" dirty="0"/>
              <a:t>衡量这些定性指标的方法可以包括政策文件的审查、利益相关者的反馈、访谈和案例研究。</a:t>
            </a:r>
            <a:endParaRPr lang="en-GB" altLang="zh-CN" dirty="0"/>
          </a:p>
          <a:p>
            <a:pPr>
              <a:buFont typeface="Arial" panose="020B0604020202020204" pitchFamily="34" charset="0"/>
              <a:buChar char="•"/>
            </a:pPr>
            <a:r>
              <a:rPr lang="zh-CN" altLang="en-US" dirty="0"/>
              <a:t>顾客满意度：</a:t>
            </a:r>
            <a:r>
              <a:rPr lang="en-US" altLang="zh-CN" dirty="0"/>
              <a:t>survey ABCD</a:t>
            </a:r>
            <a:r>
              <a:rPr lang="en-GB" altLang="zh-CN" dirty="0"/>
              <a:t>…</a:t>
            </a:r>
            <a:r>
              <a:rPr lang="zh-CN" altLang="en-US" dirty="0"/>
              <a:t> </a:t>
            </a:r>
          </a:p>
          <a:p>
            <a:endParaRPr lang="en-GB" b="1" dirty="0"/>
          </a:p>
          <a:p>
            <a:endParaRPr lang="en-GB" b="1" dirty="0"/>
          </a:p>
          <a:p>
            <a:r>
              <a:rPr lang="en-GB" b="1" dirty="0"/>
              <a:t>Time-Bound</a:t>
            </a:r>
          </a:p>
          <a:p>
            <a:pPr>
              <a:buFont typeface="Arial" panose="020B0604020202020204" pitchFamily="34" charset="0"/>
              <a:buChar char="•"/>
            </a:pPr>
            <a:r>
              <a:rPr lang="en-GB" dirty="0"/>
              <a:t>Good ESG KPIs include a time frame for achieving the targets, ensuring that progress can be monitored and evaluated within a specific period. Time-bound KPIs drive accountability and prevent indefinite goals.</a:t>
            </a:r>
          </a:p>
          <a:p>
            <a:pPr>
              <a:buFont typeface="Arial" panose="020B0604020202020204" pitchFamily="34" charset="0"/>
              <a:buChar char="•"/>
            </a:pPr>
            <a:r>
              <a:rPr lang="en-GB" b="1" dirty="0"/>
              <a:t>Example</a:t>
            </a:r>
            <a:r>
              <a:rPr lang="en-GB" dirty="0"/>
              <a:t>: "Achieve carbon neutrality by 2030" sets a clear deadline, unlike a more vague goal such as "reduce carbon emissions over time."</a:t>
            </a:r>
          </a:p>
          <a:p>
            <a:endParaRPr lang="en-GB" b="1" dirty="0"/>
          </a:p>
          <a:p>
            <a:endParaRPr lang="en-GB" b="1" dirty="0"/>
          </a:p>
          <a:p>
            <a:r>
              <a:rPr lang="en-GB" b="1" dirty="0"/>
              <a:t>Linked to Business Strategy</a:t>
            </a:r>
          </a:p>
          <a:p>
            <a:pPr>
              <a:buFont typeface="Arial" panose="020B0604020202020204" pitchFamily="34" charset="0"/>
              <a:buChar char="•"/>
            </a:pPr>
            <a:r>
              <a:rPr lang="en-GB" dirty="0"/>
              <a:t>ESG KPIs should be integrated with the company’s overall business strategy and objectives. They should align with the company’s mission, values, and long-term growth plans. By linking ESG KPIs to the core business, companies can demonstrate that sustainability is not separate from their business performance.</a:t>
            </a:r>
          </a:p>
          <a:p>
            <a:pPr>
              <a:buFont typeface="Arial" panose="020B0604020202020204" pitchFamily="34" charset="0"/>
              <a:buChar char="•"/>
            </a:pPr>
            <a:r>
              <a:rPr lang="en-GB" b="1" dirty="0"/>
              <a:t>Example</a:t>
            </a:r>
            <a:r>
              <a:rPr lang="en-GB" dirty="0"/>
              <a:t>: If a company’s strategy involves growth in renewable energy, a good KPI might be "Increase renewable energy generation capacity by 50% by 2026."</a:t>
            </a:r>
          </a:p>
          <a:p>
            <a:endParaRPr lang="en-GB" b="1" dirty="0"/>
          </a:p>
          <a:p>
            <a:endParaRPr lang="en-GB" b="1" dirty="0"/>
          </a:p>
          <a:p>
            <a:r>
              <a:rPr lang="en-GB" b="1" dirty="0"/>
              <a:t>Achievable but Ambitious</a:t>
            </a:r>
          </a:p>
          <a:p>
            <a:pPr>
              <a:buFont typeface="Arial" panose="020B0604020202020204" pitchFamily="34" charset="0"/>
              <a:buChar char="•"/>
            </a:pPr>
            <a:r>
              <a:rPr lang="en-GB" dirty="0"/>
              <a:t>A good ESG KPI should strike a balance between being realistic and ambitious. It needs to be challenging enough to drive improvement but not so unattainable that it discourages effort or commitment.</a:t>
            </a:r>
          </a:p>
          <a:p>
            <a:pPr>
              <a:buFont typeface="Arial" panose="020B0604020202020204" pitchFamily="34" charset="0"/>
              <a:buChar char="•"/>
            </a:pPr>
            <a:r>
              <a:rPr lang="en-GB" b="1" dirty="0"/>
              <a:t>Example</a:t>
            </a:r>
            <a:r>
              <a:rPr lang="en-GB" dirty="0"/>
              <a:t>: A KPI like "Reduce greenhouse gas emissions by 20% in the next five years" should be feasible based on current resources and technologies but still push the company toward meaningful progress.</a:t>
            </a:r>
          </a:p>
          <a:p>
            <a:endParaRPr lang="en-GB" b="1" dirty="0"/>
          </a:p>
          <a:p>
            <a:endParaRPr lang="en-GB" b="1" dirty="0"/>
          </a:p>
        </p:txBody>
      </p:sp>
      <p:sp>
        <p:nvSpPr>
          <p:cNvPr id="4" name="灯片编号占位符 3"/>
          <p:cNvSpPr>
            <a:spLocks noGrp="1"/>
          </p:cNvSpPr>
          <p:nvPr>
            <p:ph type="sldNum" sz="quarter" idx="5"/>
          </p:nvPr>
        </p:nvSpPr>
        <p:spPr/>
        <p:txBody>
          <a:bodyPr/>
          <a:lstStyle/>
          <a:p>
            <a:fld id="{84E6B35D-5BA7-4F7D-899F-3C3DC59F739E}" type="slidenum">
              <a:rPr lang="en-GB" smtClean="0"/>
              <a:t>25</a:t>
            </a:fld>
            <a:endParaRPr lang="en-GB"/>
          </a:p>
        </p:txBody>
      </p:sp>
    </p:spTree>
    <p:extLst>
      <p:ext uri="{BB962C8B-B14F-4D97-AF65-F5344CB8AC3E}">
        <p14:creationId xmlns:p14="http://schemas.microsoft.com/office/powerpoint/2010/main" val="1609018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dirty="0"/>
              <a:t>依旧是</a:t>
            </a:r>
            <a:r>
              <a:rPr lang="en-US" altLang="zh-CN" b="1" dirty="0"/>
              <a:t>financial</a:t>
            </a:r>
            <a:r>
              <a:rPr lang="zh-CN" altLang="en-US" b="1" dirty="0"/>
              <a:t>导向</a:t>
            </a:r>
            <a:endParaRPr lang="en-GB" b="1" dirty="0"/>
          </a:p>
        </p:txBody>
      </p:sp>
      <p:sp>
        <p:nvSpPr>
          <p:cNvPr id="4" name="灯片编号占位符 3"/>
          <p:cNvSpPr>
            <a:spLocks noGrp="1"/>
          </p:cNvSpPr>
          <p:nvPr>
            <p:ph type="sldNum" sz="quarter" idx="5"/>
          </p:nvPr>
        </p:nvSpPr>
        <p:spPr/>
        <p:txBody>
          <a:bodyPr/>
          <a:lstStyle/>
          <a:p>
            <a:fld id="{84E6B35D-5BA7-4F7D-899F-3C3DC59F739E}" type="slidenum">
              <a:rPr lang="en-GB" smtClean="0"/>
              <a:t>26</a:t>
            </a:fld>
            <a:endParaRPr lang="en-GB"/>
          </a:p>
        </p:txBody>
      </p:sp>
    </p:spTree>
    <p:extLst>
      <p:ext uri="{BB962C8B-B14F-4D97-AF65-F5344CB8AC3E}">
        <p14:creationId xmlns:p14="http://schemas.microsoft.com/office/powerpoint/2010/main" val="2314662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dirty="0"/>
              <a:t>依旧是</a:t>
            </a:r>
            <a:r>
              <a:rPr lang="en-US" altLang="zh-CN" b="1" dirty="0"/>
              <a:t>profit</a:t>
            </a:r>
            <a:r>
              <a:rPr lang="zh-CN" altLang="en-US" b="1" dirty="0"/>
              <a:t>导向</a:t>
            </a:r>
            <a:endParaRPr lang="en-GB" altLang="zh-CN" b="1" dirty="0"/>
          </a:p>
          <a:p>
            <a:r>
              <a:rPr lang="en-US" altLang="zh-CN" b="1" dirty="0"/>
              <a:t>Interest</a:t>
            </a:r>
            <a:r>
              <a:rPr lang="zh-CN" altLang="en-US" b="1" dirty="0"/>
              <a:t>无法</a:t>
            </a:r>
            <a:r>
              <a:rPr lang="en-US" altLang="zh-CN" b="1" dirty="0"/>
              <a:t>balance</a:t>
            </a:r>
          </a:p>
          <a:p>
            <a:r>
              <a:rPr lang="zh-CN" altLang="en-US" b="1" dirty="0"/>
              <a:t>员工：失望</a:t>
            </a:r>
            <a:endParaRPr lang="en-GB" b="1" dirty="0"/>
          </a:p>
        </p:txBody>
      </p:sp>
      <p:sp>
        <p:nvSpPr>
          <p:cNvPr id="4" name="灯片编号占位符 3"/>
          <p:cNvSpPr>
            <a:spLocks noGrp="1"/>
          </p:cNvSpPr>
          <p:nvPr>
            <p:ph type="sldNum" sz="quarter" idx="5"/>
          </p:nvPr>
        </p:nvSpPr>
        <p:spPr/>
        <p:txBody>
          <a:bodyPr/>
          <a:lstStyle/>
          <a:p>
            <a:fld id="{84E6B35D-5BA7-4F7D-899F-3C3DC59F739E}" type="slidenum">
              <a:rPr lang="en-GB" smtClean="0"/>
              <a:t>27</a:t>
            </a:fld>
            <a:endParaRPr lang="en-GB"/>
          </a:p>
        </p:txBody>
      </p:sp>
    </p:spTree>
    <p:extLst>
      <p:ext uri="{BB962C8B-B14F-4D97-AF65-F5344CB8AC3E}">
        <p14:creationId xmlns:p14="http://schemas.microsoft.com/office/powerpoint/2010/main" val="29536730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a:p>
        </p:txBody>
      </p:sp>
      <p:sp>
        <p:nvSpPr>
          <p:cNvPr id="4" name="灯片编号占位符 3"/>
          <p:cNvSpPr>
            <a:spLocks noGrp="1"/>
          </p:cNvSpPr>
          <p:nvPr>
            <p:ph type="sldNum" sz="quarter" idx="5"/>
          </p:nvPr>
        </p:nvSpPr>
        <p:spPr/>
        <p:txBody>
          <a:bodyPr/>
          <a:lstStyle/>
          <a:p>
            <a:fld id="{84E6B35D-5BA7-4F7D-899F-3C3DC59F739E}" type="slidenum">
              <a:rPr lang="en-GB" smtClean="0"/>
              <a:t>28</a:t>
            </a:fld>
            <a:endParaRPr lang="en-GB"/>
          </a:p>
        </p:txBody>
      </p:sp>
    </p:spTree>
    <p:extLst>
      <p:ext uri="{BB962C8B-B14F-4D97-AF65-F5344CB8AC3E}">
        <p14:creationId xmlns:p14="http://schemas.microsoft.com/office/powerpoint/2010/main" val="11550912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GB" dirty="0"/>
              <a:t>https://sdgs.un.org/2030agenda</a:t>
            </a:r>
          </a:p>
        </p:txBody>
      </p:sp>
      <p:sp>
        <p:nvSpPr>
          <p:cNvPr id="4" name="灯片编号占位符 3"/>
          <p:cNvSpPr>
            <a:spLocks noGrp="1"/>
          </p:cNvSpPr>
          <p:nvPr>
            <p:ph type="sldNum" sz="quarter" idx="5"/>
          </p:nvPr>
        </p:nvSpPr>
        <p:spPr/>
        <p:txBody>
          <a:bodyPr/>
          <a:lstStyle/>
          <a:p>
            <a:fld id="{84E6B35D-5BA7-4F7D-899F-3C3DC59F739E}" type="slidenum">
              <a:rPr lang="en-GB" smtClean="0"/>
              <a:t>29</a:t>
            </a:fld>
            <a:endParaRPr lang="en-GB"/>
          </a:p>
        </p:txBody>
      </p:sp>
    </p:spTree>
    <p:extLst>
      <p:ext uri="{BB962C8B-B14F-4D97-AF65-F5344CB8AC3E}">
        <p14:creationId xmlns:p14="http://schemas.microsoft.com/office/powerpoint/2010/main" val="3376735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663DC8B0-5E5C-4B03-8F3C-B045EE78F552}" type="slidenum">
              <a:rPr lang="en-GB" smtClean="0"/>
              <a:t>3</a:t>
            </a:fld>
            <a:endParaRPr lang="en-GB"/>
          </a:p>
        </p:txBody>
      </p:sp>
    </p:spTree>
    <p:extLst>
      <p:ext uri="{BB962C8B-B14F-4D97-AF65-F5344CB8AC3E}">
        <p14:creationId xmlns:p14="http://schemas.microsoft.com/office/powerpoint/2010/main" val="453933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84E6B35D-5BA7-4F7D-899F-3C3DC59F739E}" type="slidenum">
              <a:rPr lang="en-GB" smtClean="0"/>
              <a:t>30</a:t>
            </a:fld>
            <a:endParaRPr lang="en-GB"/>
          </a:p>
        </p:txBody>
      </p:sp>
    </p:spTree>
    <p:extLst>
      <p:ext uri="{BB962C8B-B14F-4D97-AF65-F5344CB8AC3E}">
        <p14:creationId xmlns:p14="http://schemas.microsoft.com/office/powerpoint/2010/main" val="4309328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84E6B35D-5BA7-4F7D-899F-3C3DC59F739E}" type="slidenum">
              <a:rPr lang="en-GB" smtClean="0"/>
              <a:t>31</a:t>
            </a:fld>
            <a:endParaRPr lang="en-GB"/>
          </a:p>
        </p:txBody>
      </p:sp>
    </p:spTree>
    <p:extLst>
      <p:ext uri="{BB962C8B-B14F-4D97-AF65-F5344CB8AC3E}">
        <p14:creationId xmlns:p14="http://schemas.microsoft.com/office/powerpoint/2010/main" val="17017855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84E6B35D-5BA7-4F7D-899F-3C3DC59F739E}" type="slidenum">
              <a:rPr lang="en-GB" smtClean="0"/>
              <a:t>32</a:t>
            </a:fld>
            <a:endParaRPr lang="en-GB"/>
          </a:p>
        </p:txBody>
      </p:sp>
    </p:spTree>
    <p:extLst>
      <p:ext uri="{BB962C8B-B14F-4D97-AF65-F5344CB8AC3E}">
        <p14:creationId xmlns:p14="http://schemas.microsoft.com/office/powerpoint/2010/main" val="9562639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84E6B35D-5BA7-4F7D-899F-3C3DC59F739E}" type="slidenum">
              <a:rPr lang="en-GB" smtClean="0"/>
              <a:t>33</a:t>
            </a:fld>
            <a:endParaRPr lang="en-GB"/>
          </a:p>
        </p:txBody>
      </p:sp>
    </p:spTree>
    <p:extLst>
      <p:ext uri="{BB962C8B-B14F-4D97-AF65-F5344CB8AC3E}">
        <p14:creationId xmlns:p14="http://schemas.microsoft.com/office/powerpoint/2010/main" val="26682831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朋友购物 即使有</a:t>
            </a:r>
            <a:r>
              <a:rPr lang="en-US" altLang="zh-CN" dirty="0"/>
              <a:t>improve</a:t>
            </a:r>
            <a:r>
              <a:rPr lang="zh-CN" altLang="en-US" dirty="0"/>
              <a:t>也很难改变这个印象</a:t>
            </a:r>
            <a:endParaRPr lang="en-GB" dirty="0"/>
          </a:p>
        </p:txBody>
      </p:sp>
      <p:sp>
        <p:nvSpPr>
          <p:cNvPr id="4" name="灯片编号占位符 3"/>
          <p:cNvSpPr>
            <a:spLocks noGrp="1"/>
          </p:cNvSpPr>
          <p:nvPr>
            <p:ph type="sldNum" sz="quarter" idx="5"/>
          </p:nvPr>
        </p:nvSpPr>
        <p:spPr/>
        <p:txBody>
          <a:bodyPr/>
          <a:lstStyle/>
          <a:p>
            <a:fld id="{84E6B35D-5BA7-4F7D-899F-3C3DC59F739E}" type="slidenum">
              <a:rPr lang="en-GB" smtClean="0"/>
              <a:t>34</a:t>
            </a:fld>
            <a:endParaRPr lang="en-GB"/>
          </a:p>
        </p:txBody>
      </p:sp>
    </p:spTree>
    <p:extLst>
      <p:ext uri="{BB962C8B-B14F-4D97-AF65-F5344CB8AC3E}">
        <p14:creationId xmlns:p14="http://schemas.microsoft.com/office/powerpoint/2010/main" val="30367335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84E6B35D-5BA7-4F7D-899F-3C3DC59F739E}" type="slidenum">
              <a:rPr lang="en-GB" smtClean="0"/>
              <a:t>35</a:t>
            </a:fld>
            <a:endParaRPr lang="en-GB"/>
          </a:p>
        </p:txBody>
      </p:sp>
    </p:spTree>
    <p:extLst>
      <p:ext uri="{BB962C8B-B14F-4D97-AF65-F5344CB8AC3E}">
        <p14:creationId xmlns:p14="http://schemas.microsoft.com/office/powerpoint/2010/main" val="14924290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84E6B35D-5BA7-4F7D-899F-3C3DC59F739E}" type="slidenum">
              <a:rPr lang="en-GB" smtClean="0"/>
              <a:t>36</a:t>
            </a:fld>
            <a:endParaRPr lang="en-GB"/>
          </a:p>
        </p:txBody>
      </p:sp>
    </p:spTree>
    <p:extLst>
      <p:ext uri="{BB962C8B-B14F-4D97-AF65-F5344CB8AC3E}">
        <p14:creationId xmlns:p14="http://schemas.microsoft.com/office/powerpoint/2010/main" val="25875972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84E6B35D-5BA7-4F7D-899F-3C3DC59F739E}" type="slidenum">
              <a:rPr lang="en-GB" smtClean="0"/>
              <a:t>37</a:t>
            </a:fld>
            <a:endParaRPr lang="en-GB"/>
          </a:p>
        </p:txBody>
      </p:sp>
    </p:spTree>
    <p:extLst>
      <p:ext uri="{BB962C8B-B14F-4D97-AF65-F5344CB8AC3E}">
        <p14:creationId xmlns:p14="http://schemas.microsoft.com/office/powerpoint/2010/main" val="20619325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666666"/>
                </a:solidFill>
                <a:latin typeface="Raleway"/>
              </a:rPr>
              <a:t>The name “balanced scorecard” comes from the idea of looking at strategic measures in addition to traditional financial measures to get a more “balanced” view of performance. </a:t>
            </a:r>
            <a:endParaRPr lang="en-GB" dirty="0"/>
          </a:p>
        </p:txBody>
      </p:sp>
      <p:sp>
        <p:nvSpPr>
          <p:cNvPr id="4" name="Slide Number Placeholder 3"/>
          <p:cNvSpPr>
            <a:spLocks noGrp="1"/>
          </p:cNvSpPr>
          <p:nvPr>
            <p:ph type="sldNum" sz="quarter" idx="5"/>
          </p:nvPr>
        </p:nvSpPr>
        <p:spPr/>
        <p:txBody>
          <a:bodyPr/>
          <a:lstStyle/>
          <a:p>
            <a:fld id="{84E6B35D-5BA7-4F7D-899F-3C3DC59F739E}" type="slidenum">
              <a:rPr lang="en-GB" smtClean="0"/>
              <a:t>38</a:t>
            </a:fld>
            <a:endParaRPr lang="en-GB"/>
          </a:p>
        </p:txBody>
      </p:sp>
    </p:spTree>
    <p:extLst>
      <p:ext uri="{BB962C8B-B14F-4D97-AF65-F5344CB8AC3E}">
        <p14:creationId xmlns:p14="http://schemas.microsoft.com/office/powerpoint/2010/main" val="11049450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a:p>
        </p:txBody>
      </p:sp>
      <p:sp>
        <p:nvSpPr>
          <p:cNvPr id="4" name="灯片编号占位符 3"/>
          <p:cNvSpPr>
            <a:spLocks noGrp="1"/>
          </p:cNvSpPr>
          <p:nvPr>
            <p:ph type="sldNum" sz="quarter" idx="5"/>
          </p:nvPr>
        </p:nvSpPr>
        <p:spPr/>
        <p:txBody>
          <a:bodyPr/>
          <a:lstStyle/>
          <a:p>
            <a:fld id="{84E6B35D-5BA7-4F7D-899F-3C3DC59F739E}" type="slidenum">
              <a:rPr lang="en-GB" smtClean="0"/>
              <a:t>39</a:t>
            </a:fld>
            <a:endParaRPr lang="en-GB"/>
          </a:p>
        </p:txBody>
      </p:sp>
    </p:spTree>
    <p:extLst>
      <p:ext uri="{BB962C8B-B14F-4D97-AF65-F5344CB8AC3E}">
        <p14:creationId xmlns:p14="http://schemas.microsoft.com/office/powerpoint/2010/main" val="2149099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b="1" dirty="0"/>
          </a:p>
        </p:txBody>
      </p:sp>
      <p:sp>
        <p:nvSpPr>
          <p:cNvPr id="4" name="灯片编号占位符 3"/>
          <p:cNvSpPr>
            <a:spLocks noGrp="1"/>
          </p:cNvSpPr>
          <p:nvPr>
            <p:ph type="sldNum" sz="quarter" idx="5"/>
          </p:nvPr>
        </p:nvSpPr>
        <p:spPr/>
        <p:txBody>
          <a:bodyPr/>
          <a:lstStyle/>
          <a:p>
            <a:fld id="{84E6B35D-5BA7-4F7D-899F-3C3DC59F739E}" type="slidenum">
              <a:rPr lang="en-GB" smtClean="0"/>
              <a:t>4</a:t>
            </a:fld>
            <a:endParaRPr lang="en-GB"/>
          </a:p>
        </p:txBody>
      </p:sp>
    </p:spTree>
    <p:extLst>
      <p:ext uri="{BB962C8B-B14F-4D97-AF65-F5344CB8AC3E}">
        <p14:creationId xmlns:p14="http://schemas.microsoft.com/office/powerpoint/2010/main" val="9489159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Sustainable Balanced Scorecard modifies this model to integrate sustainability into corporate strategy. It adds environmental and social dimensions to the traditional perspectives, allowing organizations to measure and manage their performance in these areas alongside traditional financial and operational metrics. This approach helps companies align their business goals with broader social and environmental objectives.</a:t>
            </a:r>
          </a:p>
          <a:p>
            <a:endParaRPr kumimoji="1" lang="en-US" altLang="zh-CN" dirty="0"/>
          </a:p>
          <a:p>
            <a:r>
              <a:rPr lang="en-US" altLang="zh-CN" b="1" dirty="0"/>
              <a:t>BSC </a:t>
            </a:r>
            <a:r>
              <a:rPr lang="zh-CN" altLang="en-US" b="1" dirty="0"/>
              <a:t>提供战略框架，</a:t>
            </a:r>
            <a:r>
              <a:rPr lang="en-US" altLang="zh-CN" b="1" dirty="0"/>
              <a:t>KPI </a:t>
            </a:r>
            <a:r>
              <a:rPr lang="zh-CN" altLang="en-US" b="1" dirty="0"/>
              <a:t>是具体的衡量指标</a:t>
            </a:r>
            <a:r>
              <a:rPr lang="zh-CN" altLang="en-US" dirty="0"/>
              <a:t>：</a:t>
            </a:r>
          </a:p>
          <a:p>
            <a:pPr>
              <a:buFont typeface="Arial" panose="020B0604020202020204" pitchFamily="34" charset="0"/>
              <a:buChar char="•"/>
            </a:pPr>
            <a:r>
              <a:rPr lang="en-US" altLang="zh-CN" b="1" dirty="0"/>
              <a:t>BSC</a:t>
            </a:r>
            <a:r>
              <a:rPr lang="zh-CN" altLang="en-US" dirty="0"/>
              <a:t> 定义了组织的战略目标和关键成功因素，将战略目标分解为四个维度（财务、客户、内部流程、学习与成长）。</a:t>
            </a:r>
          </a:p>
          <a:p>
            <a:pPr>
              <a:buFont typeface="Arial" panose="020B0604020202020204" pitchFamily="34" charset="0"/>
              <a:buChar char="•"/>
            </a:pPr>
            <a:r>
              <a:rPr lang="en-US" altLang="zh-CN" b="1" dirty="0"/>
              <a:t>KPI</a:t>
            </a:r>
            <a:r>
              <a:rPr lang="zh-CN" altLang="en-US" dirty="0"/>
              <a:t> 则是在每个维度下设置的具体衡量标准，用于评估目标的实现情况。例如，在财务视角下，</a:t>
            </a:r>
            <a:r>
              <a:rPr lang="en-US" altLang="zh-CN" dirty="0"/>
              <a:t>KPI </a:t>
            </a:r>
            <a:r>
              <a:rPr lang="zh-CN" altLang="en-US" dirty="0"/>
              <a:t>可能包括“净利润率”、“资产回报率”等。</a:t>
            </a:r>
          </a:p>
          <a:p>
            <a:endParaRPr kumimoji="1" lang="en-US" altLang="zh-CN" dirty="0"/>
          </a:p>
          <a:p>
            <a:endParaRPr kumimoji="1" lang="en-US" altLang="zh-CN" dirty="0"/>
          </a:p>
          <a:p>
            <a:r>
              <a:rPr lang="en-GB" b="1" dirty="0"/>
              <a:t>Benefits of the SBSC:</a:t>
            </a:r>
          </a:p>
          <a:p>
            <a:pPr>
              <a:buFont typeface="Arial" panose="020B0604020202020204" pitchFamily="34" charset="0"/>
              <a:buChar char="•"/>
            </a:pPr>
            <a:r>
              <a:rPr lang="en-GB" b="1" dirty="0"/>
              <a:t>Holistic performance management</a:t>
            </a:r>
            <a:r>
              <a:rPr lang="en-GB" dirty="0"/>
              <a:t>: Aligns financial goals with sustainability objectives.</a:t>
            </a:r>
          </a:p>
          <a:p>
            <a:pPr>
              <a:buFont typeface="Arial" panose="020B0604020202020204" pitchFamily="34" charset="0"/>
              <a:buChar char="•"/>
            </a:pPr>
            <a:r>
              <a:rPr lang="en-GB" b="1" dirty="0"/>
              <a:t>Enhanced stakeholder engagement</a:t>
            </a:r>
            <a:r>
              <a:rPr lang="en-GB" dirty="0"/>
              <a:t>: Helps communicate performance to a broader audience, including investors, regulators, and customers focused on ESG.</a:t>
            </a:r>
          </a:p>
          <a:p>
            <a:pPr>
              <a:buFont typeface="Arial" panose="020B0604020202020204" pitchFamily="34" charset="0"/>
              <a:buChar char="•"/>
            </a:pPr>
            <a:r>
              <a:rPr lang="en-GB" b="1" dirty="0"/>
              <a:t>Long-term value creation</a:t>
            </a:r>
            <a:r>
              <a:rPr lang="en-GB" dirty="0"/>
              <a:t>: Encourages decisions that promote both profitability and sustainability over time.</a:t>
            </a:r>
          </a:p>
          <a:p>
            <a:endParaRPr kumimoji="1" lang="zh-CN" altLang="en-US" dirty="0"/>
          </a:p>
        </p:txBody>
      </p:sp>
      <p:sp>
        <p:nvSpPr>
          <p:cNvPr id="4" name="灯片编号占位符 3"/>
          <p:cNvSpPr>
            <a:spLocks noGrp="1"/>
          </p:cNvSpPr>
          <p:nvPr>
            <p:ph type="sldNum" sz="quarter" idx="5"/>
          </p:nvPr>
        </p:nvSpPr>
        <p:spPr/>
        <p:txBody>
          <a:bodyPr/>
          <a:lstStyle/>
          <a:p>
            <a:fld id="{87C5E091-2CFE-C247-9A01-7A76E44C1980}" type="slidenum">
              <a:rPr kumimoji="1" lang="zh-CN" altLang="en-US" smtClean="0"/>
              <a:t>40</a:t>
            </a:fld>
            <a:endParaRPr kumimoji="1" lang="zh-CN" altLang="en-US"/>
          </a:p>
        </p:txBody>
      </p:sp>
    </p:spTree>
    <p:extLst>
      <p:ext uri="{BB962C8B-B14F-4D97-AF65-F5344CB8AC3E}">
        <p14:creationId xmlns:p14="http://schemas.microsoft.com/office/powerpoint/2010/main" val="30596015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84E6B35D-5BA7-4F7D-899F-3C3DC59F739E}" type="slidenum">
              <a:rPr lang="en-GB" smtClean="0"/>
              <a:t>41</a:t>
            </a:fld>
            <a:endParaRPr lang="en-GB"/>
          </a:p>
        </p:txBody>
      </p:sp>
    </p:spTree>
    <p:extLst>
      <p:ext uri="{BB962C8B-B14F-4D97-AF65-F5344CB8AC3E}">
        <p14:creationId xmlns:p14="http://schemas.microsoft.com/office/powerpoint/2010/main" val="28170544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之后会进到</a:t>
            </a:r>
            <a:r>
              <a:rPr lang="en-GB" b="0" i="0" dirty="0">
                <a:solidFill>
                  <a:srgbClr val="040C28"/>
                </a:solidFill>
                <a:effectLst/>
                <a:latin typeface="Arial" panose="020B0604020202020204" pitchFamily="34" charset="0"/>
              </a:rPr>
              <a:t>investment management company </a:t>
            </a:r>
            <a:r>
              <a:rPr lang="zh-CN" altLang="en-US" b="0" i="0" dirty="0">
                <a:solidFill>
                  <a:srgbClr val="040C28"/>
                </a:solidFill>
                <a:effectLst/>
                <a:latin typeface="Arial" panose="020B0604020202020204" pitchFamily="34" charset="0"/>
              </a:rPr>
              <a:t>工作 需要了解</a:t>
            </a:r>
            <a:endParaRPr lang="en-GB" dirty="0"/>
          </a:p>
        </p:txBody>
      </p:sp>
      <p:sp>
        <p:nvSpPr>
          <p:cNvPr id="4" name="灯片编号占位符 3"/>
          <p:cNvSpPr>
            <a:spLocks noGrp="1"/>
          </p:cNvSpPr>
          <p:nvPr>
            <p:ph type="sldNum" sz="quarter" idx="5"/>
          </p:nvPr>
        </p:nvSpPr>
        <p:spPr/>
        <p:txBody>
          <a:bodyPr/>
          <a:lstStyle/>
          <a:p>
            <a:fld id="{663DC8B0-5E5C-4B03-8F3C-B045EE78F552}" type="slidenum">
              <a:rPr lang="en-GB" smtClean="0"/>
              <a:t>42</a:t>
            </a:fld>
            <a:endParaRPr lang="en-GB"/>
          </a:p>
        </p:txBody>
      </p:sp>
    </p:spTree>
    <p:extLst>
      <p:ext uri="{BB962C8B-B14F-4D97-AF65-F5344CB8AC3E}">
        <p14:creationId xmlns:p14="http://schemas.microsoft.com/office/powerpoint/2010/main" val="28216846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84E6B35D-5BA7-4F7D-899F-3C3DC59F739E}" type="slidenum">
              <a:rPr lang="en-GB" smtClean="0"/>
              <a:t>43</a:t>
            </a:fld>
            <a:endParaRPr lang="en-GB"/>
          </a:p>
        </p:txBody>
      </p:sp>
    </p:spTree>
    <p:extLst>
      <p:ext uri="{BB962C8B-B14F-4D97-AF65-F5344CB8AC3E}">
        <p14:creationId xmlns:p14="http://schemas.microsoft.com/office/powerpoint/2010/main" val="40087253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881939">
              <a:defRPr/>
            </a:pPr>
            <a:r>
              <a:rPr lang="en-GB" dirty="0"/>
              <a:t>investors try to understand and take into account how sustainability will affect the value and future outlook of the various organisations and other investment targets. That is, a consideration of how various sustainability issues affect the risk and potential returns associated with an investment. In some cases, sustainability has the potential to bring about a range of opportunities which, for example, could help the organisation grow substantially into new markets or product segments. Green tech companies can be considered here as they may be able to leverage off addressing or responding to environmental issues. For others, however, the consequences of sustainability might be more adverse. An increased risk of regulatory intervention, which would lead to higher costs or, in more extreme cases, even require abandoning the current business model, is a situation that illustrates this point. For example, an organisation might be highly dependent on a particular environmental resource, making its financial outlook highly vulnerable. An obvious instance here would be those companies that rely on fossil fuels. However, as the previous chapters illustrate, it is not only fossil fuel companies that are exposed to the risks associated with sustainability, so such concerns are important more broadly.</a:t>
            </a:r>
          </a:p>
          <a:p>
            <a:endParaRPr lang="en-GB" altLang="zh-CN" dirty="0"/>
          </a:p>
          <a:p>
            <a:r>
              <a:rPr lang="en-GB" altLang="zh-CN" dirty="0"/>
              <a:t>Debt: green bonds </a:t>
            </a:r>
          </a:p>
          <a:p>
            <a:r>
              <a:rPr lang="en-GB" altLang="zh-CN" dirty="0"/>
              <a:t>In simple terms, a green bond is an instrument used to raise capital for environmental projects. Such projects can be aimed at achieving different types of environmental outcomes, such as environmentally friendly technologies, sustainable agriculture, energy efficiency and mitigation of climate change, to name but a few.</a:t>
            </a:r>
          </a:p>
          <a:p>
            <a:endParaRPr lang="en-GB" altLang="zh-CN" dirty="0"/>
          </a:p>
          <a:p>
            <a:r>
              <a:rPr lang="zh-CN" altLang="en-US" dirty="0"/>
              <a:t>思考：</a:t>
            </a:r>
            <a:r>
              <a:rPr lang="en-US" altLang="zh-CN" dirty="0"/>
              <a:t>invest</a:t>
            </a:r>
            <a:r>
              <a:rPr lang="zh-CN" altLang="en-US" dirty="0"/>
              <a:t>到</a:t>
            </a:r>
            <a:r>
              <a:rPr lang="en-US" altLang="zh-CN" dirty="0"/>
              <a:t>green </a:t>
            </a:r>
            <a:r>
              <a:rPr lang="zh-CN" altLang="en-US" dirty="0"/>
              <a:t>但是正是那些高污染的才需要资金去改变</a:t>
            </a:r>
            <a:endParaRPr lang="en-GB" dirty="0"/>
          </a:p>
        </p:txBody>
      </p:sp>
      <p:sp>
        <p:nvSpPr>
          <p:cNvPr id="4" name="灯片编号占位符 3"/>
          <p:cNvSpPr>
            <a:spLocks noGrp="1"/>
          </p:cNvSpPr>
          <p:nvPr>
            <p:ph type="sldNum" sz="quarter" idx="5"/>
          </p:nvPr>
        </p:nvSpPr>
        <p:spPr/>
        <p:txBody>
          <a:bodyPr/>
          <a:lstStyle/>
          <a:p>
            <a:fld id="{84E6B35D-5BA7-4F7D-899F-3C3DC59F739E}" type="slidenum">
              <a:rPr lang="en-GB" smtClean="0"/>
              <a:t>44</a:t>
            </a:fld>
            <a:endParaRPr lang="en-GB"/>
          </a:p>
        </p:txBody>
      </p:sp>
    </p:spTree>
    <p:extLst>
      <p:ext uri="{BB962C8B-B14F-4D97-AF65-F5344CB8AC3E}">
        <p14:creationId xmlns:p14="http://schemas.microsoft.com/office/powerpoint/2010/main" val="5790281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580">
              <a:defRPr/>
            </a:pPr>
            <a:r>
              <a:rPr lang="en-GB" dirty="0"/>
              <a:t>The process was convened by the United Nations Secretary-General.</a:t>
            </a:r>
          </a:p>
          <a:p>
            <a:endParaRPr lang="en-GB" dirty="0"/>
          </a:p>
          <a:p>
            <a:r>
              <a:rPr lang="en-GB" dirty="0"/>
              <a:t>The Principles for Responsible Investment (PRI) is based on a set of voluntary investment principles concerning how ESG issues can be included in investment practices. Founded in 2006, the aspirational goal behind the Principles is the development of a more sustainable global financial system. The Principles, originally developed by the investor community, have been signed by a broad range of major professional asset owners, financial service providers and investment managers.</a:t>
            </a:r>
          </a:p>
          <a:p>
            <a:endParaRPr lang="en-GB" dirty="0"/>
          </a:p>
          <a:p>
            <a:r>
              <a:rPr lang="en-GB" dirty="0"/>
              <a:t>PRI seeks to advance responsible investment and sustainable markets in various ways. They engage in policy work with global policymakers, they develop tools for investors who seek to incorporate ESG factors into their decisions, and they engage in the development and publishing of data and knowledge on responsible investments, ESG and the sustainability of global financial markets. In addition to collaborating with policymakers and the investment community, the PRI also engages with academics in seeking to create more scientific research on responsible investment and sustainable financial markets, and to stimulate interaction between academics, policymakers and the investment community.</a:t>
            </a:r>
          </a:p>
        </p:txBody>
      </p:sp>
      <p:sp>
        <p:nvSpPr>
          <p:cNvPr id="4" name="Slide Number Placeholder 3"/>
          <p:cNvSpPr>
            <a:spLocks noGrp="1"/>
          </p:cNvSpPr>
          <p:nvPr>
            <p:ph type="sldNum" sz="quarter" idx="5"/>
          </p:nvPr>
        </p:nvSpPr>
        <p:spPr/>
        <p:txBody>
          <a:bodyPr/>
          <a:lstStyle/>
          <a:p>
            <a:fld id="{84E6B35D-5BA7-4F7D-899F-3C3DC59F739E}" type="slidenum">
              <a:rPr lang="en-GB" smtClean="0"/>
              <a:t>45</a:t>
            </a:fld>
            <a:endParaRPr lang="en-GB"/>
          </a:p>
        </p:txBody>
      </p:sp>
    </p:spTree>
    <p:extLst>
      <p:ext uri="{BB962C8B-B14F-4D97-AF65-F5344CB8AC3E}">
        <p14:creationId xmlns:p14="http://schemas.microsoft.com/office/powerpoint/2010/main" val="41398882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Principle 1:</a:t>
            </a:r>
            <a:r>
              <a:rPr lang="en-GB" dirty="0"/>
              <a:t> We will incorporate ESG issues into investment analysis and decision-making processes.</a:t>
            </a:r>
          </a:p>
          <a:p>
            <a:r>
              <a:rPr lang="en-GB" b="1" dirty="0"/>
              <a:t>Principle 2</a:t>
            </a:r>
            <a:r>
              <a:rPr lang="en-GB" dirty="0"/>
              <a:t>: We will be active owners and incorporate ESG issues into our ownership policies and practices.</a:t>
            </a:r>
          </a:p>
          <a:p>
            <a:r>
              <a:rPr lang="en-GB" b="1" dirty="0"/>
              <a:t>Principle 3</a:t>
            </a:r>
            <a:r>
              <a:rPr lang="en-GB" dirty="0"/>
              <a:t>: We will seek appropriate disclosure on ESG issues by the entities in which we invest.</a:t>
            </a:r>
          </a:p>
          <a:p>
            <a:r>
              <a:rPr lang="en-GB" b="1" dirty="0"/>
              <a:t>Principle 4:</a:t>
            </a:r>
            <a:r>
              <a:rPr lang="en-GB" dirty="0"/>
              <a:t> We will promote acceptance and implementation of the Principles within the investment industry.</a:t>
            </a:r>
          </a:p>
          <a:p>
            <a:r>
              <a:rPr lang="en-GB" b="1" dirty="0"/>
              <a:t>Principle 5</a:t>
            </a:r>
            <a:r>
              <a:rPr lang="en-GB" dirty="0"/>
              <a:t>: We will work together to enhance our effectiveness in implementing the Principles.</a:t>
            </a:r>
          </a:p>
          <a:p>
            <a:r>
              <a:rPr lang="en-GB" b="1" dirty="0"/>
              <a:t>Principle 6:</a:t>
            </a:r>
            <a:r>
              <a:rPr lang="en-GB" dirty="0"/>
              <a:t> We will each report on our activities and progress towards implementing the Principles.</a:t>
            </a:r>
          </a:p>
          <a:p>
            <a:endParaRPr lang="en-GB" dirty="0"/>
          </a:p>
          <a:p>
            <a:endParaRPr lang="en-GB" dirty="0"/>
          </a:p>
          <a:p>
            <a:r>
              <a:rPr lang="en-GB" b="0" dirty="0">
                <a:solidFill>
                  <a:srgbClr val="0050A0"/>
                </a:solidFill>
                <a:effectLst/>
                <a:latin typeface="alrightsans-regular"/>
              </a:rPr>
              <a:t>Principle 1: We will incorporate ESG issues into investment analysis and decision-making processes.</a:t>
            </a:r>
          </a:p>
          <a:p>
            <a:r>
              <a:rPr lang="en-GB" b="1" dirty="0">
                <a:effectLst/>
              </a:rPr>
              <a:t>Possible actions:</a:t>
            </a:r>
            <a:endParaRPr lang="en-GB" dirty="0">
              <a:effectLst/>
            </a:endParaRPr>
          </a:p>
          <a:p>
            <a:pPr>
              <a:buFont typeface="Arial" panose="020B0604020202020204" pitchFamily="34" charset="0"/>
              <a:buChar char="•"/>
            </a:pPr>
            <a:r>
              <a:rPr lang="en-GB" dirty="0">
                <a:effectLst/>
              </a:rPr>
              <a:t>Address ESG issues in investment policy statements.</a:t>
            </a:r>
          </a:p>
          <a:p>
            <a:pPr>
              <a:buFont typeface="Arial" panose="020B0604020202020204" pitchFamily="34" charset="0"/>
              <a:buChar char="•"/>
            </a:pPr>
            <a:r>
              <a:rPr lang="en-GB" dirty="0">
                <a:effectLst/>
              </a:rPr>
              <a:t>Support development of ESG-related tools, metrics, and analyses.</a:t>
            </a:r>
          </a:p>
          <a:p>
            <a:pPr>
              <a:buFont typeface="Arial" panose="020B0604020202020204" pitchFamily="34" charset="0"/>
              <a:buChar char="•"/>
            </a:pPr>
            <a:r>
              <a:rPr lang="en-GB" dirty="0">
                <a:effectLst/>
              </a:rPr>
              <a:t>Assess the capabilities of internal investment managers to incorporate ESG issues.</a:t>
            </a:r>
          </a:p>
          <a:p>
            <a:pPr>
              <a:buFont typeface="Arial" panose="020B0604020202020204" pitchFamily="34" charset="0"/>
              <a:buChar char="•"/>
            </a:pPr>
            <a:r>
              <a:rPr lang="en-GB" dirty="0">
                <a:effectLst/>
              </a:rPr>
              <a:t>Assess the capabilities of external investment managers to incorporate ESG issues.</a:t>
            </a:r>
          </a:p>
          <a:p>
            <a:pPr>
              <a:buFont typeface="Arial" panose="020B0604020202020204" pitchFamily="34" charset="0"/>
              <a:buChar char="•"/>
            </a:pPr>
            <a:r>
              <a:rPr lang="en-GB" dirty="0">
                <a:effectLst/>
              </a:rPr>
              <a:t>Ask investment service providers (such as financial analysts, consultants, brokers, research firms, or rating companies) to integrate ESG factors into evolving research and analysis.</a:t>
            </a:r>
          </a:p>
          <a:p>
            <a:pPr>
              <a:buFont typeface="Arial" panose="020B0604020202020204" pitchFamily="34" charset="0"/>
              <a:buChar char="•"/>
            </a:pPr>
            <a:r>
              <a:rPr lang="en-GB" dirty="0">
                <a:effectLst/>
              </a:rPr>
              <a:t>Encourage academic and other research on this theme.</a:t>
            </a:r>
          </a:p>
          <a:p>
            <a:pPr>
              <a:buFont typeface="Arial" panose="020B0604020202020204" pitchFamily="34" charset="0"/>
              <a:buChar char="•"/>
            </a:pPr>
            <a:r>
              <a:rPr lang="en-GB" dirty="0">
                <a:effectLst/>
              </a:rPr>
              <a:t>Advocate ESG training for investment professionals.</a:t>
            </a:r>
          </a:p>
          <a:p>
            <a:r>
              <a:rPr lang="en-GB" dirty="0">
                <a:effectLst/>
              </a:rPr>
              <a:t>Learn how the PRI can support signatories implement </a:t>
            </a:r>
            <a:r>
              <a:rPr lang="en-GB" u="none" strike="noStrike" dirty="0">
                <a:solidFill>
                  <a:srgbClr val="008CC8"/>
                </a:solidFill>
                <a:effectLst/>
                <a:hlinkClick r:id="rId3" tooltip="Putting the Principles into practice: Principle 1"/>
              </a:rPr>
              <a:t>Principle 1</a:t>
            </a:r>
            <a:endParaRPr lang="en-GB" dirty="0">
              <a:effectLst/>
            </a:endParaRPr>
          </a:p>
          <a:p>
            <a:r>
              <a:rPr lang="en-GB" b="0" dirty="0">
                <a:solidFill>
                  <a:srgbClr val="0050A0"/>
                </a:solidFill>
                <a:effectLst/>
                <a:latin typeface="alrightsans-regular"/>
              </a:rPr>
              <a:t>Principle 2: We will be active owners and incorporate ESG issues into our ownership policies and practices.</a:t>
            </a:r>
          </a:p>
          <a:p>
            <a:r>
              <a:rPr lang="en-GB" b="1" dirty="0">
                <a:effectLst/>
              </a:rPr>
              <a:t>Possible actions:</a:t>
            </a:r>
            <a:endParaRPr lang="en-GB" dirty="0">
              <a:effectLst/>
            </a:endParaRPr>
          </a:p>
          <a:p>
            <a:pPr>
              <a:buFont typeface="Arial" panose="020B0604020202020204" pitchFamily="34" charset="0"/>
              <a:buChar char="•"/>
            </a:pPr>
            <a:r>
              <a:rPr lang="en-GB" dirty="0">
                <a:effectLst/>
              </a:rPr>
              <a:t>Develop and disclose an active ownership policy consistent with the Principles.</a:t>
            </a:r>
          </a:p>
          <a:p>
            <a:pPr>
              <a:buFont typeface="Arial" panose="020B0604020202020204" pitchFamily="34" charset="0"/>
              <a:buChar char="•"/>
            </a:pPr>
            <a:r>
              <a:rPr lang="en-GB" dirty="0">
                <a:effectLst/>
              </a:rPr>
              <a:t>Exercise voting rights or monitor compliance with voting policy (if outsourced).</a:t>
            </a:r>
          </a:p>
          <a:p>
            <a:pPr>
              <a:buFont typeface="Arial" panose="020B0604020202020204" pitchFamily="34" charset="0"/>
              <a:buChar char="•"/>
            </a:pPr>
            <a:r>
              <a:rPr lang="en-GB" dirty="0">
                <a:effectLst/>
              </a:rPr>
              <a:t>Develop an engagement capability (either directly or through outsourcing).</a:t>
            </a:r>
          </a:p>
          <a:p>
            <a:pPr>
              <a:buFont typeface="Arial" panose="020B0604020202020204" pitchFamily="34" charset="0"/>
              <a:buChar char="•"/>
            </a:pPr>
            <a:r>
              <a:rPr lang="en-GB" dirty="0">
                <a:effectLst/>
              </a:rPr>
              <a:t>Participate in the development of policy, regulation, and standard setting (such as promoting and protecting shareholder rights).</a:t>
            </a:r>
          </a:p>
          <a:p>
            <a:pPr>
              <a:buFont typeface="Arial" panose="020B0604020202020204" pitchFamily="34" charset="0"/>
              <a:buChar char="•"/>
            </a:pPr>
            <a:r>
              <a:rPr lang="en-GB" dirty="0">
                <a:effectLst/>
              </a:rPr>
              <a:t>File shareholder resolutions consistent with long-term ESG considerations.</a:t>
            </a:r>
          </a:p>
          <a:p>
            <a:pPr>
              <a:buFont typeface="Arial" panose="020B0604020202020204" pitchFamily="34" charset="0"/>
              <a:buChar char="•"/>
            </a:pPr>
            <a:r>
              <a:rPr lang="en-GB" dirty="0">
                <a:effectLst/>
              </a:rPr>
              <a:t>Engage with companies on ESG issues.</a:t>
            </a:r>
          </a:p>
          <a:p>
            <a:pPr>
              <a:buFont typeface="Arial" panose="020B0604020202020204" pitchFamily="34" charset="0"/>
              <a:buChar char="•"/>
            </a:pPr>
            <a:r>
              <a:rPr lang="en-GB" dirty="0">
                <a:effectLst/>
              </a:rPr>
              <a:t>Participate in collaborative engagement initiatives.</a:t>
            </a:r>
          </a:p>
          <a:p>
            <a:pPr>
              <a:buFont typeface="Arial" panose="020B0604020202020204" pitchFamily="34" charset="0"/>
              <a:buChar char="•"/>
            </a:pPr>
            <a:r>
              <a:rPr lang="en-GB" dirty="0">
                <a:effectLst/>
              </a:rPr>
              <a:t>Ask investment managers to undertake and report on ESG-related engagement.</a:t>
            </a:r>
          </a:p>
          <a:p>
            <a:r>
              <a:rPr lang="en-GB" b="0" dirty="0">
                <a:solidFill>
                  <a:srgbClr val="0050A0"/>
                </a:solidFill>
                <a:effectLst/>
                <a:latin typeface="alrightsans-regular"/>
              </a:rPr>
              <a:t>Principle 3: We will seek appropriate disclosure on ESG issues by the entities in which we invest.</a:t>
            </a:r>
          </a:p>
          <a:p>
            <a:r>
              <a:rPr lang="en-GB" b="1" dirty="0">
                <a:effectLst/>
              </a:rPr>
              <a:t>Possible actions</a:t>
            </a:r>
            <a:r>
              <a:rPr lang="en-GB" dirty="0">
                <a:effectLst/>
              </a:rPr>
              <a:t>:</a:t>
            </a:r>
          </a:p>
          <a:p>
            <a:pPr>
              <a:buFont typeface="Arial" panose="020B0604020202020204" pitchFamily="34" charset="0"/>
              <a:buChar char="•"/>
            </a:pPr>
            <a:r>
              <a:rPr lang="en-GB" dirty="0">
                <a:effectLst/>
              </a:rPr>
              <a:t>Ask for standardised reporting on ESG issues (using tools such as the Global Reporting Initiative).</a:t>
            </a:r>
          </a:p>
          <a:p>
            <a:pPr>
              <a:buFont typeface="Arial" panose="020B0604020202020204" pitchFamily="34" charset="0"/>
              <a:buChar char="•"/>
            </a:pPr>
            <a:r>
              <a:rPr lang="en-GB" dirty="0">
                <a:effectLst/>
              </a:rPr>
              <a:t>Ask for ESG issues to be integrated within annual financial reports.</a:t>
            </a:r>
          </a:p>
          <a:p>
            <a:pPr>
              <a:buFont typeface="Arial" panose="020B0604020202020204" pitchFamily="34" charset="0"/>
              <a:buChar char="•"/>
            </a:pPr>
            <a:r>
              <a:rPr lang="en-GB" dirty="0">
                <a:effectLst/>
              </a:rPr>
              <a:t>Ask for information from companies regarding adoption of/adherence to relevant norms, standards, codes of conduct or international initiatives (such as the UN Global Compact).</a:t>
            </a:r>
          </a:p>
          <a:p>
            <a:pPr>
              <a:buFont typeface="Arial" panose="020B0604020202020204" pitchFamily="34" charset="0"/>
              <a:buChar char="•"/>
            </a:pPr>
            <a:r>
              <a:rPr lang="en-GB" dirty="0">
                <a:effectLst/>
              </a:rPr>
              <a:t>Support shareholder initiatives and resolutions promoting ESG disclosure.</a:t>
            </a:r>
          </a:p>
          <a:p>
            <a:r>
              <a:rPr lang="en-GB" b="0" dirty="0">
                <a:solidFill>
                  <a:srgbClr val="0050A0"/>
                </a:solidFill>
                <a:effectLst/>
                <a:latin typeface="alrightsans-regular"/>
              </a:rPr>
              <a:t>Principle 4: We will promote acceptance and implementation of the Principles within the investment industry.</a:t>
            </a:r>
          </a:p>
          <a:p>
            <a:r>
              <a:rPr lang="en-GB" b="1" dirty="0">
                <a:effectLst/>
              </a:rPr>
              <a:t>Possible actions:</a:t>
            </a:r>
            <a:endParaRPr lang="en-GB" dirty="0">
              <a:effectLst/>
            </a:endParaRPr>
          </a:p>
          <a:p>
            <a:pPr>
              <a:buFont typeface="Arial" panose="020B0604020202020204" pitchFamily="34" charset="0"/>
              <a:buChar char="•"/>
            </a:pPr>
            <a:r>
              <a:rPr lang="en-GB" dirty="0">
                <a:effectLst/>
              </a:rPr>
              <a:t>Include Principles-related requirements in requests for proposals (RFPs).</a:t>
            </a:r>
          </a:p>
          <a:p>
            <a:pPr>
              <a:buFont typeface="Arial" panose="020B0604020202020204" pitchFamily="34" charset="0"/>
              <a:buChar char="•"/>
            </a:pPr>
            <a:r>
              <a:rPr lang="en-GB" dirty="0">
                <a:effectLst/>
              </a:rPr>
              <a:t>Align investment mandates, monitoring procedures, performance indicators and incentive structures accordingly (for example, ensure investment management processes reflect long-term time horizons when appropriate).</a:t>
            </a:r>
          </a:p>
          <a:p>
            <a:pPr>
              <a:buFont typeface="Arial" panose="020B0604020202020204" pitchFamily="34" charset="0"/>
              <a:buChar char="•"/>
            </a:pPr>
            <a:r>
              <a:rPr lang="en-GB" dirty="0">
                <a:effectLst/>
              </a:rPr>
              <a:t>Communicate ESG expectations to investment service providers.</a:t>
            </a:r>
          </a:p>
          <a:p>
            <a:pPr>
              <a:buFont typeface="Arial" panose="020B0604020202020204" pitchFamily="34" charset="0"/>
              <a:buChar char="•"/>
            </a:pPr>
            <a:r>
              <a:rPr lang="en-GB" dirty="0">
                <a:effectLst/>
              </a:rPr>
              <a:t>Revisit relationships with service providers that fail to meet ESG expectations.</a:t>
            </a:r>
          </a:p>
          <a:p>
            <a:pPr>
              <a:buFont typeface="Arial" panose="020B0604020202020204" pitchFamily="34" charset="0"/>
              <a:buChar char="•"/>
            </a:pPr>
            <a:r>
              <a:rPr lang="en-GB" dirty="0">
                <a:effectLst/>
              </a:rPr>
              <a:t>Support the development of tools for benchmarking ESG integration.</a:t>
            </a:r>
          </a:p>
          <a:p>
            <a:pPr>
              <a:buFont typeface="Arial" panose="020B0604020202020204" pitchFamily="34" charset="0"/>
              <a:buChar char="•"/>
            </a:pPr>
            <a:r>
              <a:rPr lang="en-GB" dirty="0">
                <a:effectLst/>
              </a:rPr>
              <a:t>Support regulatory or policy developments that enable implementation of the Principles.</a:t>
            </a:r>
          </a:p>
          <a:p>
            <a:r>
              <a:rPr lang="en-GB" b="0" dirty="0">
                <a:solidFill>
                  <a:srgbClr val="0050A0"/>
                </a:solidFill>
                <a:effectLst/>
                <a:latin typeface="alrightsans-regular"/>
              </a:rPr>
              <a:t>Principle 5: We will work together to enhance our effectiveness in implementing the Principles.</a:t>
            </a:r>
          </a:p>
          <a:p>
            <a:r>
              <a:rPr lang="en-GB" b="1" dirty="0">
                <a:effectLst/>
              </a:rPr>
              <a:t>Possible actions:</a:t>
            </a:r>
            <a:endParaRPr lang="en-GB" dirty="0">
              <a:effectLst/>
            </a:endParaRPr>
          </a:p>
          <a:p>
            <a:pPr>
              <a:buFont typeface="Arial" panose="020B0604020202020204" pitchFamily="34" charset="0"/>
              <a:buChar char="•"/>
            </a:pPr>
            <a:r>
              <a:rPr lang="en-GB" dirty="0">
                <a:effectLst/>
              </a:rPr>
              <a:t>Support/participate in networks and information platforms to share tools, pool resources, and make use of investor reporting as a source of learning.</a:t>
            </a:r>
          </a:p>
          <a:p>
            <a:pPr>
              <a:buFont typeface="Arial" panose="020B0604020202020204" pitchFamily="34" charset="0"/>
              <a:buChar char="•"/>
            </a:pPr>
            <a:r>
              <a:rPr lang="en-GB" dirty="0">
                <a:effectLst/>
              </a:rPr>
              <a:t>Collectively address relevant emerging issues.</a:t>
            </a:r>
          </a:p>
          <a:p>
            <a:pPr>
              <a:buFont typeface="Arial" panose="020B0604020202020204" pitchFamily="34" charset="0"/>
              <a:buChar char="•"/>
            </a:pPr>
            <a:r>
              <a:rPr lang="en-GB" dirty="0">
                <a:effectLst/>
              </a:rPr>
              <a:t>Develop or support appropriate collaborative initiatives.</a:t>
            </a:r>
          </a:p>
          <a:p>
            <a:r>
              <a:rPr lang="en-GB" b="0" dirty="0">
                <a:solidFill>
                  <a:srgbClr val="0050A0"/>
                </a:solidFill>
                <a:effectLst/>
                <a:latin typeface="alrightsans-regular"/>
              </a:rPr>
              <a:t>Principle 6: We will each report on our activities and progress towards implementing the Principles.</a:t>
            </a:r>
          </a:p>
          <a:p>
            <a:r>
              <a:rPr lang="en-GB" b="1" dirty="0">
                <a:effectLst/>
              </a:rPr>
              <a:t>Possible actions:</a:t>
            </a:r>
            <a:endParaRPr lang="en-GB" dirty="0">
              <a:effectLst/>
            </a:endParaRPr>
          </a:p>
          <a:p>
            <a:pPr>
              <a:buFont typeface="Arial" panose="020B0604020202020204" pitchFamily="34" charset="0"/>
              <a:buChar char="•"/>
            </a:pPr>
            <a:r>
              <a:rPr lang="en-GB" dirty="0">
                <a:effectLst/>
              </a:rPr>
              <a:t>Disclose how ESG issues are integrated within investment practices.</a:t>
            </a:r>
          </a:p>
          <a:p>
            <a:pPr>
              <a:buFont typeface="Arial" panose="020B0604020202020204" pitchFamily="34" charset="0"/>
              <a:buChar char="•"/>
            </a:pPr>
            <a:r>
              <a:rPr lang="en-GB" dirty="0">
                <a:effectLst/>
              </a:rPr>
              <a:t>Disclose active ownership activities (voting, engagement, and/or policy dialogue).</a:t>
            </a:r>
          </a:p>
          <a:p>
            <a:pPr>
              <a:buFont typeface="Arial" panose="020B0604020202020204" pitchFamily="34" charset="0"/>
              <a:buChar char="•"/>
            </a:pPr>
            <a:r>
              <a:rPr lang="en-GB" dirty="0">
                <a:effectLst/>
              </a:rPr>
              <a:t>Disclose what is required from service providers in relation to the Principles.</a:t>
            </a:r>
          </a:p>
          <a:p>
            <a:pPr>
              <a:buFont typeface="Arial" panose="020B0604020202020204" pitchFamily="34" charset="0"/>
              <a:buChar char="•"/>
            </a:pPr>
            <a:r>
              <a:rPr lang="en-GB" dirty="0">
                <a:effectLst/>
              </a:rPr>
              <a:t>Communicate with beneficiaries about ESG issues and the Principles.</a:t>
            </a:r>
          </a:p>
          <a:p>
            <a:pPr>
              <a:buFont typeface="Arial" panose="020B0604020202020204" pitchFamily="34" charset="0"/>
              <a:buChar char="•"/>
            </a:pPr>
            <a:r>
              <a:rPr lang="en-GB" dirty="0">
                <a:effectLst/>
              </a:rPr>
              <a:t>Report on progress and/or achievements relating to the Principles using a comply-or-explain approach.</a:t>
            </a:r>
          </a:p>
          <a:p>
            <a:pPr>
              <a:buFont typeface="Arial" panose="020B0604020202020204" pitchFamily="34" charset="0"/>
              <a:buChar char="•"/>
            </a:pPr>
            <a:r>
              <a:rPr lang="en-GB" dirty="0">
                <a:effectLst/>
              </a:rPr>
              <a:t>Seek to determine the impact of the Principles.</a:t>
            </a:r>
          </a:p>
          <a:p>
            <a:pPr>
              <a:buFont typeface="Arial" panose="020B0604020202020204" pitchFamily="34" charset="0"/>
              <a:buChar char="•"/>
            </a:pPr>
            <a:r>
              <a:rPr lang="en-GB" dirty="0">
                <a:effectLst/>
              </a:rPr>
              <a:t>Make use of reporting to raise awareness among a broader group of stakeholders</a:t>
            </a:r>
          </a:p>
          <a:p>
            <a:br>
              <a:rPr lang="en-GB" dirty="0">
                <a:effectLst/>
              </a:rPr>
            </a:br>
            <a:endParaRPr lang="en-GB" dirty="0"/>
          </a:p>
        </p:txBody>
      </p:sp>
      <p:sp>
        <p:nvSpPr>
          <p:cNvPr id="4" name="Slide Number Placeholder 3"/>
          <p:cNvSpPr>
            <a:spLocks noGrp="1"/>
          </p:cNvSpPr>
          <p:nvPr>
            <p:ph type="sldNum" sz="quarter" idx="5"/>
          </p:nvPr>
        </p:nvSpPr>
        <p:spPr/>
        <p:txBody>
          <a:bodyPr/>
          <a:lstStyle/>
          <a:p>
            <a:fld id="{84E6B35D-5BA7-4F7D-899F-3C3DC59F739E}" type="slidenum">
              <a:rPr lang="en-GB" smtClean="0"/>
              <a:t>46</a:t>
            </a:fld>
            <a:endParaRPr lang="en-GB"/>
          </a:p>
        </p:txBody>
      </p:sp>
    </p:spTree>
    <p:extLst>
      <p:ext uri="{BB962C8B-B14F-4D97-AF65-F5344CB8AC3E}">
        <p14:creationId xmlns:p14="http://schemas.microsoft.com/office/powerpoint/2010/main" val="28115905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1A526-01DF-A5F8-56EA-F49F5F8073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585A57-5553-69E7-70E8-EAD4EAAA32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28DE7C-B0C8-C13A-AC92-99A9E25024D3}"/>
              </a:ext>
            </a:extLst>
          </p:cNvPr>
          <p:cNvSpPr>
            <a:spLocks noGrp="1"/>
          </p:cNvSpPr>
          <p:nvPr>
            <p:ph type="body" idx="1"/>
          </p:nvPr>
        </p:nvSpPr>
        <p:spPr/>
        <p:txBody>
          <a:bodyPr/>
          <a:lstStyle/>
          <a:p>
            <a:r>
              <a:rPr lang="zh-CN" altLang="en-US" dirty="0"/>
              <a:t>最后会考虑是否能够</a:t>
            </a:r>
            <a:r>
              <a:rPr lang="en-US" altLang="zh-CN" dirty="0"/>
              <a:t>incorporate in underlying value of the firm </a:t>
            </a:r>
          </a:p>
          <a:p>
            <a:r>
              <a:rPr lang="en-GB" dirty="0"/>
              <a:t>https://www.ft.com/content/9f425c25-4fc3-45de-bcc5-e9c75d6d14d3</a:t>
            </a:r>
          </a:p>
          <a:p>
            <a:endParaRPr lang="en-GB" dirty="0"/>
          </a:p>
          <a:p>
            <a:r>
              <a:rPr lang="zh-CN" altLang="en-US" dirty="0"/>
              <a:t>是否能带来经济上的</a:t>
            </a:r>
            <a:r>
              <a:rPr lang="en-US" altLang="zh-CN" dirty="0"/>
              <a:t>return-costly</a:t>
            </a:r>
          </a:p>
          <a:p>
            <a:r>
              <a:rPr lang="zh-CN" altLang="en-US" dirty="0"/>
              <a:t>是否真的帮助改善</a:t>
            </a:r>
            <a:r>
              <a:rPr lang="en-GB" altLang="zh-CN" dirty="0"/>
              <a:t>E S G-</a:t>
            </a:r>
            <a:r>
              <a:rPr lang="en-US" altLang="zh-CN" dirty="0"/>
              <a:t>greenwashing</a:t>
            </a:r>
            <a:endParaRPr lang="en-GB" altLang="zh-CN" dirty="0"/>
          </a:p>
          <a:p>
            <a:r>
              <a:rPr lang="zh-CN" altLang="en-US" dirty="0"/>
              <a:t>依赖</a:t>
            </a:r>
            <a:r>
              <a:rPr lang="en-US" altLang="zh-CN" dirty="0"/>
              <a:t>rating-reliable</a:t>
            </a:r>
            <a:r>
              <a:rPr lang="zh-CN" altLang="en-US" dirty="0"/>
              <a:t>？</a:t>
            </a:r>
            <a:endParaRPr lang="en-GB" dirty="0"/>
          </a:p>
        </p:txBody>
      </p:sp>
      <p:sp>
        <p:nvSpPr>
          <p:cNvPr id="4" name="Slide Number Placeholder 3">
            <a:extLst>
              <a:ext uri="{FF2B5EF4-FFF2-40B4-BE49-F238E27FC236}">
                <a16:creationId xmlns:a16="http://schemas.microsoft.com/office/drawing/2014/main" id="{6FF06438-05F8-D68D-D5DF-7E2191C92BEE}"/>
              </a:ext>
            </a:extLst>
          </p:cNvPr>
          <p:cNvSpPr>
            <a:spLocks noGrp="1"/>
          </p:cNvSpPr>
          <p:nvPr>
            <p:ph type="sldNum" sz="quarter" idx="5"/>
          </p:nvPr>
        </p:nvSpPr>
        <p:spPr/>
        <p:txBody>
          <a:bodyPr/>
          <a:lstStyle/>
          <a:p>
            <a:fld id="{84E6B35D-5BA7-4F7D-899F-3C3DC59F739E}" type="slidenum">
              <a:rPr lang="en-GB" smtClean="0"/>
              <a:t>47</a:t>
            </a:fld>
            <a:endParaRPr lang="en-GB"/>
          </a:p>
        </p:txBody>
      </p:sp>
    </p:spTree>
    <p:extLst>
      <p:ext uri="{BB962C8B-B14F-4D97-AF65-F5344CB8AC3E}">
        <p14:creationId xmlns:p14="http://schemas.microsoft.com/office/powerpoint/2010/main" val="16194343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GB" dirty="0"/>
              <a:t>Investment </a:t>
            </a:r>
            <a:r>
              <a:rPr lang="en-US" altLang="zh-CN" dirty="0"/>
              <a:t>decision</a:t>
            </a:r>
            <a:r>
              <a:rPr lang="zh-CN" altLang="en-US" dirty="0"/>
              <a:t>也会基于这个 </a:t>
            </a:r>
            <a:endParaRPr lang="en-GB" altLang="zh-CN" dirty="0"/>
          </a:p>
          <a:p>
            <a:endParaRPr lang="en-GB" dirty="0"/>
          </a:p>
        </p:txBody>
      </p:sp>
      <p:sp>
        <p:nvSpPr>
          <p:cNvPr id="4" name="灯片编号占位符 3"/>
          <p:cNvSpPr>
            <a:spLocks noGrp="1"/>
          </p:cNvSpPr>
          <p:nvPr>
            <p:ph type="sldNum" sz="quarter" idx="5"/>
          </p:nvPr>
        </p:nvSpPr>
        <p:spPr/>
        <p:txBody>
          <a:bodyPr/>
          <a:lstStyle/>
          <a:p>
            <a:fld id="{663DC8B0-5E5C-4B03-8F3C-B045EE78F552}" type="slidenum">
              <a:rPr lang="en-GB" smtClean="0"/>
              <a:t>48</a:t>
            </a:fld>
            <a:endParaRPr lang="en-GB"/>
          </a:p>
        </p:txBody>
      </p:sp>
    </p:spTree>
    <p:extLst>
      <p:ext uri="{BB962C8B-B14F-4D97-AF65-F5344CB8AC3E}">
        <p14:creationId xmlns:p14="http://schemas.microsoft.com/office/powerpoint/2010/main" val="21821314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complexity inherent in the assessment and evaluation of sustainability factors has paved the way for the emergence of different types of aggregated metrics and rating schemes. These metrics and rating schemes aim to help those interested in taking sustainability into account in their decision-making in the financial markets. Some of these resemble labels one can see in a supermarket: if an investment target, be that an organisation or a bond, fulfils particular criteria, it receives a label signalling it. At the simplest, this could entail for instance an NGO including a company on a list of signatories committed to protecting some type of wildlife in its investments, or alternatively on a negative list of companies, which have not publicly committed to reducing their emissions according to the most recent climate accord.</a:t>
            </a:r>
          </a:p>
          <a:p>
            <a:endParaRPr lang="en-GB" dirty="0"/>
          </a:p>
          <a:p>
            <a:r>
              <a:rPr lang="en-GB" dirty="0"/>
              <a:t>Other powerful examples would be stock market indexes such as the Dow Jones Sustainability World Index and the FTSE4Good. Both of these indexes include an annually updated list of companies which have been selected on the basis of varying sustainability criteria. Many companies consider these indexes to be important and are keen to highlight their membership as a signal of their commitment and achievements in sustainability (see the below “Focus on practice” for more details).</a:t>
            </a:r>
          </a:p>
          <a:p>
            <a:endParaRPr lang="en-GB" dirty="0"/>
          </a:p>
          <a:p>
            <a:r>
              <a:rPr lang="en-GB" dirty="0"/>
              <a:t>On a more advanced level, there are various ranking lists which are based on more complicated scoring systems of organisational activities. Examples of these include CDP’s A-list, focusing on corporate transparency and climate action, and Global Knights 100 listing what they label the most sustainable companies in the world. Likewise, scores and ratings are available via prominent financial media companies, such as Thomson Reuters and Bloomberg, major finance companies, such as MSCI, as well as specialised companies, such as Sustainalytics. In some of the rating schemes companies are given exact scores, while in other cases rankings are handed out in tiers. Oftentimes, however, the exact mechanism used to produce the scores is not presented publicly or is only vaguely discussed, even when the rating provider publicly claims to be committed to high transparency. In other words, those seeking to use the information have limited capability to evaluate how the scores have been put together and which items have been given emphasis.</a:t>
            </a:r>
          </a:p>
        </p:txBody>
      </p:sp>
      <p:sp>
        <p:nvSpPr>
          <p:cNvPr id="4" name="Slide Number Placeholder 3"/>
          <p:cNvSpPr>
            <a:spLocks noGrp="1"/>
          </p:cNvSpPr>
          <p:nvPr>
            <p:ph type="sldNum" sz="quarter" idx="5"/>
          </p:nvPr>
        </p:nvSpPr>
        <p:spPr/>
        <p:txBody>
          <a:bodyPr/>
          <a:lstStyle/>
          <a:p>
            <a:fld id="{84E6B35D-5BA7-4F7D-899F-3C3DC59F739E}" type="slidenum">
              <a:rPr lang="en-GB" smtClean="0"/>
              <a:t>49</a:t>
            </a:fld>
            <a:endParaRPr lang="en-GB"/>
          </a:p>
        </p:txBody>
      </p:sp>
    </p:spTree>
    <p:extLst>
      <p:ext uri="{BB962C8B-B14F-4D97-AF65-F5344CB8AC3E}">
        <p14:creationId xmlns:p14="http://schemas.microsoft.com/office/powerpoint/2010/main" val="3024540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b="1" dirty="0"/>
          </a:p>
        </p:txBody>
      </p:sp>
      <p:sp>
        <p:nvSpPr>
          <p:cNvPr id="4" name="灯片编号占位符 3"/>
          <p:cNvSpPr>
            <a:spLocks noGrp="1"/>
          </p:cNvSpPr>
          <p:nvPr>
            <p:ph type="sldNum" sz="quarter" idx="5"/>
          </p:nvPr>
        </p:nvSpPr>
        <p:spPr/>
        <p:txBody>
          <a:bodyPr/>
          <a:lstStyle/>
          <a:p>
            <a:fld id="{84E6B35D-5BA7-4F7D-899F-3C3DC59F739E}" type="slidenum">
              <a:rPr lang="en-GB" smtClean="0"/>
              <a:t>5</a:t>
            </a:fld>
            <a:endParaRPr lang="en-GB"/>
          </a:p>
        </p:txBody>
      </p:sp>
    </p:spTree>
    <p:extLst>
      <p:ext uri="{BB962C8B-B14F-4D97-AF65-F5344CB8AC3E}">
        <p14:creationId xmlns:p14="http://schemas.microsoft.com/office/powerpoint/2010/main" val="31349183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Global Knights 100 listing </a:t>
            </a:r>
            <a:r>
              <a:rPr lang="en-US" altLang="zh-CN" dirty="0"/>
              <a:t>including environmental and social </a:t>
            </a:r>
            <a:endParaRPr lang="en-GB" dirty="0"/>
          </a:p>
        </p:txBody>
      </p:sp>
      <p:sp>
        <p:nvSpPr>
          <p:cNvPr id="4" name="Slide Number Placeholder 3"/>
          <p:cNvSpPr>
            <a:spLocks noGrp="1"/>
          </p:cNvSpPr>
          <p:nvPr>
            <p:ph type="sldNum" sz="quarter" idx="5"/>
          </p:nvPr>
        </p:nvSpPr>
        <p:spPr/>
        <p:txBody>
          <a:bodyPr/>
          <a:lstStyle/>
          <a:p>
            <a:fld id="{84E6B35D-5BA7-4F7D-899F-3C3DC59F739E}" type="slidenum">
              <a:rPr lang="en-GB" smtClean="0"/>
              <a:t>50</a:t>
            </a:fld>
            <a:endParaRPr lang="en-GB"/>
          </a:p>
        </p:txBody>
      </p:sp>
    </p:spTree>
    <p:extLst>
      <p:ext uri="{BB962C8B-B14F-4D97-AF65-F5344CB8AC3E}">
        <p14:creationId xmlns:p14="http://schemas.microsoft.com/office/powerpoint/2010/main" val="39963075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a:p>
        </p:txBody>
      </p:sp>
      <p:sp>
        <p:nvSpPr>
          <p:cNvPr id="4" name="灯片编号占位符 3"/>
          <p:cNvSpPr>
            <a:spLocks noGrp="1"/>
          </p:cNvSpPr>
          <p:nvPr>
            <p:ph type="sldNum" sz="quarter" idx="5"/>
          </p:nvPr>
        </p:nvSpPr>
        <p:spPr/>
        <p:txBody>
          <a:bodyPr/>
          <a:lstStyle/>
          <a:p>
            <a:fld id="{84E6B35D-5BA7-4F7D-899F-3C3DC59F739E}" type="slidenum">
              <a:rPr lang="en-GB" smtClean="0"/>
              <a:t>51</a:t>
            </a:fld>
            <a:endParaRPr lang="en-GB"/>
          </a:p>
        </p:txBody>
      </p:sp>
    </p:spTree>
    <p:extLst>
      <p:ext uri="{BB962C8B-B14F-4D97-AF65-F5344CB8AC3E}">
        <p14:creationId xmlns:p14="http://schemas.microsoft.com/office/powerpoint/2010/main" val="33238968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E6B35D-5BA7-4F7D-899F-3C3DC59F739E}" type="slidenum">
              <a:rPr lang="en-GB" smtClean="0"/>
              <a:t>52</a:t>
            </a:fld>
            <a:endParaRPr lang="en-GB"/>
          </a:p>
        </p:txBody>
      </p:sp>
    </p:spTree>
    <p:extLst>
      <p:ext uri="{BB962C8B-B14F-4D97-AF65-F5344CB8AC3E}">
        <p14:creationId xmlns:p14="http://schemas.microsoft.com/office/powerpoint/2010/main" val="39104859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E6B35D-5BA7-4F7D-899F-3C3DC59F739E}" type="slidenum">
              <a:rPr lang="en-GB" smtClean="0"/>
              <a:t>53</a:t>
            </a:fld>
            <a:endParaRPr lang="en-GB"/>
          </a:p>
        </p:txBody>
      </p:sp>
    </p:spTree>
    <p:extLst>
      <p:ext uri="{BB962C8B-B14F-4D97-AF65-F5344CB8AC3E}">
        <p14:creationId xmlns:p14="http://schemas.microsoft.com/office/powerpoint/2010/main" val="35586597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3.30-7.30</a:t>
            </a:r>
          </a:p>
          <a:p>
            <a:r>
              <a:rPr lang="en-GB" dirty="0"/>
              <a:t>MSCI </a:t>
            </a:r>
            <a:r>
              <a:rPr lang="en-GB" dirty="0" err="1"/>
              <a:t>macdonal’s</a:t>
            </a:r>
            <a:r>
              <a:rPr lang="en-GB" dirty="0"/>
              <a:t> </a:t>
            </a:r>
          </a:p>
        </p:txBody>
      </p:sp>
      <p:sp>
        <p:nvSpPr>
          <p:cNvPr id="4" name="Slide Number Placeholder 3"/>
          <p:cNvSpPr>
            <a:spLocks noGrp="1"/>
          </p:cNvSpPr>
          <p:nvPr>
            <p:ph type="sldNum" sz="quarter" idx="5"/>
          </p:nvPr>
        </p:nvSpPr>
        <p:spPr/>
        <p:txBody>
          <a:bodyPr/>
          <a:lstStyle/>
          <a:p>
            <a:fld id="{84E6B35D-5BA7-4F7D-899F-3C3DC59F739E}" type="slidenum">
              <a:rPr lang="en-GB" smtClean="0"/>
              <a:t>54</a:t>
            </a:fld>
            <a:endParaRPr lang="en-GB"/>
          </a:p>
        </p:txBody>
      </p:sp>
    </p:spTree>
    <p:extLst>
      <p:ext uri="{BB962C8B-B14F-4D97-AF65-F5344CB8AC3E}">
        <p14:creationId xmlns:p14="http://schemas.microsoft.com/office/powerpoint/2010/main" val="35412517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RKS data </a:t>
            </a:r>
            <a:r>
              <a:rPr lang="zh-CN" altLang="en-US" dirty="0"/>
              <a:t>有关</a:t>
            </a:r>
            <a:r>
              <a:rPr lang="en-GB" altLang="zh-CN" dirty="0"/>
              <a:t>ESG </a:t>
            </a:r>
            <a:r>
              <a:rPr lang="en-US" altLang="zh-CN" dirty="0"/>
              <a:t>reporting quality</a:t>
            </a:r>
            <a:r>
              <a:rPr lang="zh-CN" altLang="en-US" dirty="0"/>
              <a:t>的，</a:t>
            </a:r>
            <a:r>
              <a:rPr lang="en-GB" altLang="zh-CN" dirty="0"/>
              <a:t>CEO</a:t>
            </a:r>
            <a:r>
              <a:rPr lang="zh-CN" altLang="en-US" dirty="0"/>
              <a:t>都不知道</a:t>
            </a:r>
            <a:r>
              <a:rPr lang="en-US" altLang="zh-CN" dirty="0"/>
              <a:t>criteria</a:t>
            </a:r>
            <a:r>
              <a:rPr lang="zh-CN" altLang="en-US" dirty="0"/>
              <a:t>怎么算的 （</a:t>
            </a:r>
            <a:r>
              <a:rPr lang="en-US" altLang="zh-CN" dirty="0"/>
              <a:t>credibility</a:t>
            </a:r>
            <a:r>
              <a:rPr lang="zh-CN" altLang="en-US" dirty="0"/>
              <a:t>？）</a:t>
            </a:r>
            <a:endParaRPr lang="en-GB" altLang="zh-CN" dirty="0"/>
          </a:p>
          <a:p>
            <a:endParaRPr lang="en-GB" dirty="0"/>
          </a:p>
          <a:p>
            <a:r>
              <a:rPr lang="en-GB" dirty="0"/>
              <a:t>Such rating schemes can be highly influential in societies (</a:t>
            </a:r>
            <a:r>
              <a:rPr lang="en-GB" dirty="0" err="1"/>
              <a:t>Chelli</a:t>
            </a:r>
            <a:r>
              <a:rPr lang="en-GB" dirty="0"/>
              <a:t> and Gendron, 2013). Explored from the perspective of media coverage and societal discussion, leading companies can receive praise and good publicity due to their commitment to sustainability, and thereby come to set a benchmark for others regarding what it means to be a leading company. Again, such examples can be seen in a positive light, as they can stimulate others to compete and improve. However they can also be interpreted more pessimistically as some of these praised examples fall far from what is required for a sufficient transition to sustainability.</a:t>
            </a:r>
          </a:p>
          <a:p>
            <a:endParaRPr lang="en-GB" dirty="0"/>
          </a:p>
          <a:p>
            <a:endParaRPr lang="en-GB" dirty="0"/>
          </a:p>
          <a:p>
            <a:r>
              <a:rPr lang="en-GB" dirty="0"/>
              <a:t>Unobjective: </a:t>
            </a:r>
            <a:r>
              <a:rPr lang="zh-CN" altLang="en-US" dirty="0"/>
              <a:t>如果买了咨询服务，会提高</a:t>
            </a:r>
            <a:r>
              <a:rPr lang="en-US" altLang="zh-CN" dirty="0"/>
              <a:t>rank</a:t>
            </a:r>
          </a:p>
          <a:p>
            <a:endParaRPr lang="en-US" dirty="0"/>
          </a:p>
          <a:p>
            <a:endParaRPr lang="en-GB" dirty="0"/>
          </a:p>
        </p:txBody>
      </p:sp>
      <p:sp>
        <p:nvSpPr>
          <p:cNvPr id="4" name="Slide Number Placeholder 3"/>
          <p:cNvSpPr>
            <a:spLocks noGrp="1"/>
          </p:cNvSpPr>
          <p:nvPr>
            <p:ph type="sldNum" sz="quarter" idx="5"/>
          </p:nvPr>
        </p:nvSpPr>
        <p:spPr/>
        <p:txBody>
          <a:bodyPr/>
          <a:lstStyle/>
          <a:p>
            <a:fld id="{84E6B35D-5BA7-4F7D-899F-3C3DC59F739E}" type="slidenum">
              <a:rPr lang="en-GB" smtClean="0"/>
              <a:t>55</a:t>
            </a:fld>
            <a:endParaRPr lang="en-GB"/>
          </a:p>
        </p:txBody>
      </p:sp>
    </p:spTree>
    <p:extLst>
      <p:ext uri="{BB962C8B-B14F-4D97-AF65-F5344CB8AC3E}">
        <p14:creationId xmlns:p14="http://schemas.microsoft.com/office/powerpoint/2010/main" val="28417850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E6B35D-5BA7-4F7D-899F-3C3DC59F739E}" type="slidenum">
              <a:rPr lang="en-GB" smtClean="0"/>
              <a:t>56</a:t>
            </a:fld>
            <a:endParaRPr lang="en-GB"/>
          </a:p>
        </p:txBody>
      </p:sp>
    </p:spTree>
    <p:extLst>
      <p:ext uri="{BB962C8B-B14F-4D97-AF65-F5344CB8AC3E}">
        <p14:creationId xmlns:p14="http://schemas.microsoft.com/office/powerpoint/2010/main" val="38177567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663DC8B0-5E5C-4B03-8F3C-B045EE78F552}" type="slidenum">
              <a:rPr lang="en-GB" smtClean="0"/>
              <a:t>57</a:t>
            </a:fld>
            <a:endParaRPr lang="en-GB" dirty="0"/>
          </a:p>
        </p:txBody>
      </p:sp>
    </p:spTree>
    <p:extLst>
      <p:ext uri="{BB962C8B-B14F-4D97-AF65-F5344CB8AC3E}">
        <p14:creationId xmlns:p14="http://schemas.microsoft.com/office/powerpoint/2010/main" val="278884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GB" sz="1200" b="0" i="0" kern="1200" dirty="0">
                <a:solidFill>
                  <a:schemeClr val="tx1"/>
                </a:solidFill>
                <a:effectLst/>
                <a:latin typeface="+mn-lt"/>
                <a:ea typeface="+mn-ea"/>
                <a:cs typeface="+mn-cs"/>
              </a:rPr>
              <a:t>The </a:t>
            </a:r>
            <a:r>
              <a:rPr lang="en-GB" sz="1200" b="1" i="0" kern="1200" dirty="0">
                <a:solidFill>
                  <a:schemeClr val="tx1"/>
                </a:solidFill>
                <a:effectLst/>
                <a:latin typeface="+mn-lt"/>
                <a:ea typeface="+mn-ea"/>
                <a:cs typeface="+mn-cs"/>
              </a:rPr>
              <a:t>International Auditing and Assurance Standards Board (IAASB)</a:t>
            </a:r>
            <a:r>
              <a:rPr lang="en-GB" sz="1200" b="0" i="0" kern="1200" dirty="0">
                <a:solidFill>
                  <a:schemeClr val="tx1"/>
                </a:solidFill>
                <a:effectLst/>
                <a:latin typeface="+mn-lt"/>
                <a:ea typeface="+mn-ea"/>
                <a:cs typeface="+mn-cs"/>
              </a:rPr>
              <a:t> has published two new resources to support the adoption and implementation of its </a:t>
            </a:r>
            <a:r>
              <a:rPr lang="en-GB" sz="1200" b="0" i="0" u="none" strike="noStrike" kern="1200" dirty="0">
                <a:solidFill>
                  <a:schemeClr val="tx1"/>
                </a:solidFill>
                <a:effectLst/>
                <a:latin typeface="+mn-lt"/>
                <a:ea typeface="+mn-ea"/>
                <a:cs typeface="+mn-cs"/>
                <a:hlinkClick r:id="rId3"/>
              </a:rPr>
              <a:t>International Standard on Sustainability Assurance (ISSA) 5000 </a:t>
            </a:r>
            <a:r>
              <a:rPr lang="en-GB" sz="1200" b="0" i="1" u="none" strike="noStrike" kern="1200" dirty="0">
                <a:solidFill>
                  <a:schemeClr val="tx1"/>
                </a:solidFill>
                <a:effectLst/>
                <a:latin typeface="+mn-lt"/>
                <a:ea typeface="+mn-ea"/>
                <a:cs typeface="+mn-cs"/>
                <a:hlinkClick r:id="rId3"/>
              </a:rPr>
              <a:t>General Requirements for Sustainability Assurance Engagements</a:t>
            </a:r>
            <a:r>
              <a:rPr lang="en-GB" sz="1200" b="0" i="0" kern="1200" dirty="0">
                <a:solidFill>
                  <a:schemeClr val="tx1"/>
                </a:solidFill>
                <a:effectLst/>
                <a:latin typeface="+mn-lt"/>
                <a:ea typeface="+mn-ea"/>
                <a:cs typeface="+mn-cs"/>
              </a:rPr>
              <a:t>. The first resource includes reference extracts containing only the material in ISSA 5000 that is relevant to limited assurance engagements, and separately, reasonable assurance engagements. The second resource contains frequently asked questions that clarify for jurisdictions that adopt the IAASB standards that the International Standards on Assurance Engagements (ISAE) 3000 (revised) and 3410 will no longer apply for sustainability assurance engagements once ISSA 5000 is effective in December 2026. Please click to access the resources via the </a:t>
            </a:r>
            <a:r>
              <a:rPr lang="en-GB" sz="1200" b="0" i="0" u="none" strike="noStrike" kern="1200" dirty="0">
                <a:solidFill>
                  <a:schemeClr val="tx1"/>
                </a:solidFill>
                <a:effectLst/>
                <a:latin typeface="+mn-lt"/>
                <a:ea typeface="+mn-ea"/>
                <a:cs typeface="+mn-cs"/>
                <a:hlinkClick r:id="rId4"/>
              </a:rPr>
              <a:t>press release</a:t>
            </a:r>
            <a:r>
              <a:rPr lang="en-GB" sz="1200" b="0" i="0" kern="1200" dirty="0">
                <a:solidFill>
                  <a:schemeClr val="tx1"/>
                </a:solidFill>
                <a:effectLst/>
                <a:latin typeface="+mn-lt"/>
                <a:ea typeface="+mn-ea"/>
                <a:cs typeface="+mn-cs"/>
              </a:rPr>
              <a:t> on the IAASB website.   </a:t>
            </a:r>
            <a:endParaRPr lang="en-GB" b="1" dirty="0"/>
          </a:p>
        </p:txBody>
      </p:sp>
      <p:sp>
        <p:nvSpPr>
          <p:cNvPr id="4" name="灯片编号占位符 3"/>
          <p:cNvSpPr>
            <a:spLocks noGrp="1"/>
          </p:cNvSpPr>
          <p:nvPr>
            <p:ph type="sldNum" sz="quarter" idx="5"/>
          </p:nvPr>
        </p:nvSpPr>
        <p:spPr/>
        <p:txBody>
          <a:bodyPr/>
          <a:lstStyle/>
          <a:p>
            <a:fld id="{84E6B35D-5BA7-4F7D-899F-3C3DC59F739E}" type="slidenum">
              <a:rPr lang="en-GB" smtClean="0"/>
              <a:t>6</a:t>
            </a:fld>
            <a:endParaRPr lang="en-GB"/>
          </a:p>
        </p:txBody>
      </p:sp>
    </p:spTree>
    <p:extLst>
      <p:ext uri="{BB962C8B-B14F-4D97-AF65-F5344CB8AC3E}">
        <p14:creationId xmlns:p14="http://schemas.microsoft.com/office/powerpoint/2010/main" val="3820641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GB" b="0" dirty="0"/>
              <a:t>5000 v 3000: https://assets.kpmg.com/content/dam/kpmg/cn/pdf/en/2025/05/enhanced-sustainability-assurance.pdf#page=6.99</a:t>
            </a:r>
          </a:p>
          <a:p>
            <a:r>
              <a:rPr lang="en-GB" b="0" dirty="0"/>
              <a:t>5000 v 1000: https://www.linkedin.com/pulse/assurance-standards-sustainability-aa1000as-v3-vs-issa-hiremath-f1doc/</a:t>
            </a:r>
          </a:p>
          <a:p>
            <a:endParaRPr lang="en-GB" b="0" dirty="0"/>
          </a:p>
          <a:p>
            <a:r>
              <a:rPr lang="en-GB" b="0" dirty="0"/>
              <a:t>ISAE3000 is more closely related to the financial accounting and auditing practices. It was established by IFAC, which is the international body issuing accounting and auditing standards. The first version was issued in 2003, with a subsequent revision in 2013. While the scope of ISAE3000 is not only about sustainability reporting, as it includes various kinds of assurance engagements other than audits or reviews of historical financial information, it is relevant in the context of sustainability accounting as it is used by accounting firms in their efforts to provide assurance for sustainability disclosures.</a:t>
            </a:r>
          </a:p>
          <a:p>
            <a:endParaRPr lang="en-GB" b="0" dirty="0"/>
          </a:p>
          <a:p>
            <a:r>
              <a:rPr lang="en-GB" b="0" dirty="0"/>
              <a:t>Principle	Definition</a:t>
            </a:r>
          </a:p>
          <a:p>
            <a:r>
              <a:rPr lang="en-GB" b="0" dirty="0"/>
              <a:t>Inclusivity	People should have a say in the decisions that impact them</a:t>
            </a:r>
          </a:p>
          <a:p>
            <a:r>
              <a:rPr lang="en-GB" b="0" dirty="0"/>
              <a:t>Materiality	Decision-makers should identify and be clear about the sustainability topics that matter</a:t>
            </a:r>
          </a:p>
          <a:p>
            <a:r>
              <a:rPr lang="en-GB" b="0" dirty="0"/>
              <a:t>Responsiveness Organisations should act transparently on material sustainability topics and their related impacts</a:t>
            </a:r>
          </a:p>
          <a:p>
            <a:r>
              <a:rPr lang="en-GB" b="0" dirty="0"/>
              <a:t>Impact	Organisations should monitor, measure and be accountable for how their actions affect their broader ecosystems</a:t>
            </a:r>
          </a:p>
        </p:txBody>
      </p:sp>
      <p:sp>
        <p:nvSpPr>
          <p:cNvPr id="4" name="灯片编号占位符 3"/>
          <p:cNvSpPr>
            <a:spLocks noGrp="1"/>
          </p:cNvSpPr>
          <p:nvPr>
            <p:ph type="sldNum" sz="quarter" idx="5"/>
          </p:nvPr>
        </p:nvSpPr>
        <p:spPr/>
        <p:txBody>
          <a:bodyPr/>
          <a:lstStyle/>
          <a:p>
            <a:fld id="{84E6B35D-5BA7-4F7D-899F-3C3DC59F739E}" type="slidenum">
              <a:rPr lang="en-GB" smtClean="0"/>
              <a:t>7</a:t>
            </a:fld>
            <a:endParaRPr lang="en-GB"/>
          </a:p>
        </p:txBody>
      </p:sp>
    </p:spTree>
    <p:extLst>
      <p:ext uri="{BB962C8B-B14F-4D97-AF65-F5344CB8AC3E}">
        <p14:creationId xmlns:p14="http://schemas.microsoft.com/office/powerpoint/2010/main" val="1730015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GB" sz="1700" dirty="0">
                <a:solidFill>
                  <a:srgbClr val="000000"/>
                </a:solidFill>
                <a:latin typeface="Calibri" panose="020F0502020204030204" pitchFamily="34" charset="0"/>
              </a:rPr>
              <a:t>One question you may be interested in is how CSR assurance differs from the financial statement audit you have been learning about over the past few weeks. The table in this slide briefly summarize some diffs First, about the legal status, financial auditing is required, whereas firms can choose whether to conduct CSR assurance or not. Second, financial auditing and CSR assurance have diff sub matters Generally speaking, Sub matter the area being audited/assured. Financial statement audit mainly focuses on the General purpose financial report. However, CSRA has a variety of sub matters. The sub matter could be Comprehensive CSR reports, or a specific subject matter area, such as greenhouse gas emission. For a comprehensive report, part of the challenge for the assurance provider is to ensure that all sig issues that fall under the broad categories are appropriately reported (in other words, no greenwashing or cherry-picking of sig topics) and need to ensure that information is reported in accordance with the reporting criteria. That would be a heavy workload. The service providers of fin auditing and CSRA are diff as well. People expect Registered auditors from audit firms to review financial statements because they tend to have professional knowledge and skills of accounting. However, CSRA does not require a registered auditor. Professional accountants from the Audit firm is only one option, firms can also choose to hire Consults or even Internal auditors as the assurance providers. As for the assurance level, financial auditing requires a reasonable level, whereas, for CSRA, either a reasonable assurance or a limited assurance could be chosen. So firms have more choices. More details about CSR assurance providers and levels will be introduced in the next two slides. </a:t>
            </a:r>
            <a:endParaRPr lang="en-GB" b="0" dirty="0"/>
          </a:p>
        </p:txBody>
      </p:sp>
      <p:sp>
        <p:nvSpPr>
          <p:cNvPr id="4" name="灯片编号占位符 3"/>
          <p:cNvSpPr>
            <a:spLocks noGrp="1"/>
          </p:cNvSpPr>
          <p:nvPr>
            <p:ph type="sldNum" sz="quarter" idx="5"/>
          </p:nvPr>
        </p:nvSpPr>
        <p:spPr/>
        <p:txBody>
          <a:bodyPr/>
          <a:lstStyle/>
          <a:p>
            <a:fld id="{84E6B35D-5BA7-4F7D-899F-3C3DC59F739E}" type="slidenum">
              <a:rPr lang="en-GB" smtClean="0"/>
              <a:t>8</a:t>
            </a:fld>
            <a:endParaRPr lang="en-GB"/>
          </a:p>
        </p:txBody>
      </p:sp>
    </p:spTree>
    <p:extLst>
      <p:ext uri="{BB962C8B-B14F-4D97-AF65-F5344CB8AC3E}">
        <p14:creationId xmlns:p14="http://schemas.microsoft.com/office/powerpoint/2010/main" val="1765073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GB" sz="1700" dirty="0">
                <a:solidFill>
                  <a:srgbClr val="000000"/>
                </a:solidFill>
                <a:latin typeface="Calibri" panose="020F0502020204030204" pitchFamily="34" charset="0"/>
              </a:rPr>
              <a:t>In view of the choice of service provider, the domain of CSRA includes the participation of three distinct groups of people: professional accountants including big-four and other professional audit firms, external CSR consultants, and internal auditors. Professional accountants, especially big-four audit firms, are independent, highly reputable experts, and are expected to guarantee the high quality of their assurance procedures. People appreciate audit firms, especially big 4 because firm size is a key measure of stakeholders’ perceptions of auditor independence and thus of audit quality. People believe that big4 audit firms have more resources, industry specialization, and international reputation. These features promote the quality of professional auditors’ work, which makes them important contributors to increasing stakeholders’ awareness of CSRA. However, auditors may lack subject expertise, such as some assurance knowledge about environmental or social issues. in these cases, assurance standards outline the process for the involvement of individual experts to assist during CSRA engagements. The cost associated with this comprehensive quality is manifest in high fees. In order to reduce these fees, firms are likely to engage external CSR consultants to provide assurance. These individuals possess significant expertise in the subject matter, but they may not have the same standards of professional conduct, procedures, reporting and independence as auditors. The last option is internal auditors, who work within the firm. An internal auditor (IA) is a trained professional tasked with providing independent and objective evaluations of company financial and operational business activities. They are employed to ensure that companies follow proper procedures and function efficiently. Internal auditors can be an important source of assurance services within a firm’s corporate governance system. Assurance of CSR reports is predicted to be one of the most significantly increasing activities of internal auditors in the near future. Internal auditors represent an appealing alternative to external CSRA providers because of their access to management reporting structures, their supporting role as a management instrument is an added value for the company. But we should also admit that the biggest shortcoming of IA as assurance providers is that IA may lack independence and this may impair the quality of CSRA engagements. </a:t>
            </a:r>
            <a:endParaRPr lang="en-GB" b="0" dirty="0"/>
          </a:p>
        </p:txBody>
      </p:sp>
      <p:sp>
        <p:nvSpPr>
          <p:cNvPr id="4" name="灯片编号占位符 3"/>
          <p:cNvSpPr>
            <a:spLocks noGrp="1"/>
          </p:cNvSpPr>
          <p:nvPr>
            <p:ph type="sldNum" sz="quarter" idx="5"/>
          </p:nvPr>
        </p:nvSpPr>
        <p:spPr/>
        <p:txBody>
          <a:bodyPr/>
          <a:lstStyle/>
          <a:p>
            <a:fld id="{84E6B35D-5BA7-4F7D-899F-3C3DC59F739E}" type="slidenum">
              <a:rPr lang="en-GB" smtClean="0"/>
              <a:t>9</a:t>
            </a:fld>
            <a:endParaRPr lang="en-GB"/>
          </a:p>
        </p:txBody>
      </p:sp>
    </p:spTree>
    <p:extLst>
      <p:ext uri="{BB962C8B-B14F-4D97-AF65-F5344CB8AC3E}">
        <p14:creationId xmlns:p14="http://schemas.microsoft.com/office/powerpoint/2010/main" val="26770828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9D3F2-C41B-4C64-9B79-7BB5ADF2FD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974C6F2-A375-479F-8C3C-43574B6C39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C47CA8C-441B-4544-80D2-E73888035688}"/>
              </a:ext>
            </a:extLst>
          </p:cNvPr>
          <p:cNvSpPr>
            <a:spLocks noGrp="1"/>
          </p:cNvSpPr>
          <p:nvPr>
            <p:ph type="dt" sz="half" idx="10"/>
          </p:nvPr>
        </p:nvSpPr>
        <p:spPr/>
        <p:txBody>
          <a:bodyPr/>
          <a:lstStyle/>
          <a:p>
            <a:fld id="{96500EF4-598D-4BBC-B250-887001C48356}" type="datetime1">
              <a:rPr lang="en-GB" smtClean="0"/>
              <a:t>01/10/2025</a:t>
            </a:fld>
            <a:endParaRPr lang="en-GB"/>
          </a:p>
        </p:txBody>
      </p:sp>
      <p:sp>
        <p:nvSpPr>
          <p:cNvPr id="5" name="Footer Placeholder 4">
            <a:extLst>
              <a:ext uri="{FF2B5EF4-FFF2-40B4-BE49-F238E27FC236}">
                <a16:creationId xmlns:a16="http://schemas.microsoft.com/office/drawing/2014/main" id="{5DF9E050-3337-45F7-817A-334A98C861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422618-0F0B-4A0E-9B5C-824E2C285584}"/>
              </a:ext>
            </a:extLst>
          </p:cNvPr>
          <p:cNvSpPr>
            <a:spLocks noGrp="1"/>
          </p:cNvSpPr>
          <p:nvPr>
            <p:ph type="sldNum" sz="quarter" idx="12"/>
          </p:nvPr>
        </p:nvSpPr>
        <p:spPr/>
        <p:txBody>
          <a:bodyPr/>
          <a:lstStyle/>
          <a:p>
            <a:fld id="{07BAFE26-7EC3-4002-AB0D-8425FFE3A3BF}" type="slidenum">
              <a:rPr lang="en-GB" smtClean="0"/>
              <a:t>‹#›</a:t>
            </a:fld>
            <a:endParaRPr lang="en-GB"/>
          </a:p>
        </p:txBody>
      </p:sp>
      <p:sp>
        <p:nvSpPr>
          <p:cNvPr id="7" name="Rectangle 6">
            <a:extLst>
              <a:ext uri="{FF2B5EF4-FFF2-40B4-BE49-F238E27FC236}">
                <a16:creationId xmlns:a16="http://schemas.microsoft.com/office/drawing/2014/main" id="{E7AB4667-E027-416A-829E-2EF91B4F8F2A}"/>
              </a:ext>
            </a:extLst>
          </p:cNvPr>
          <p:cNvSpPr/>
          <p:nvPr userDrawn="1"/>
        </p:nvSpPr>
        <p:spPr>
          <a:xfrm>
            <a:off x="8832670" y="183082"/>
            <a:ext cx="2907334" cy="369332"/>
          </a:xfrm>
          <a:prstGeom prst="rect">
            <a:avLst/>
          </a:prstGeom>
        </p:spPr>
        <p:txBody>
          <a:bodyPr wrap="none">
            <a:spAutoFit/>
          </a:bodyPr>
          <a:lstStyle/>
          <a:p>
            <a:r>
              <a:rPr lang="en-GB" b="1" dirty="0">
                <a:solidFill>
                  <a:srgbClr val="C00000"/>
                </a:solidFill>
              </a:rPr>
              <a:t>Financial and ESG Reporting </a:t>
            </a:r>
            <a:endParaRPr lang="en-GB" dirty="0"/>
          </a:p>
        </p:txBody>
      </p:sp>
      <p:pic>
        <p:nvPicPr>
          <p:cNvPr id="9" name="Picture 2" descr="Media e Identidade de Marca | ISEG">
            <a:extLst>
              <a:ext uri="{FF2B5EF4-FFF2-40B4-BE49-F238E27FC236}">
                <a16:creationId xmlns:a16="http://schemas.microsoft.com/office/drawing/2014/main" id="{5C844D3D-B58E-490F-B239-CE68B7F6759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78236" y="487521"/>
            <a:ext cx="1649742" cy="78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408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EF3A3-B4C4-4F44-BA54-613B3999F36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B2421CB-6BA0-48E5-8FEE-CAB7C19A5B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574E37-1BDB-48DA-AF11-F97139269EB5}"/>
              </a:ext>
            </a:extLst>
          </p:cNvPr>
          <p:cNvSpPr>
            <a:spLocks noGrp="1"/>
          </p:cNvSpPr>
          <p:nvPr>
            <p:ph type="dt" sz="half" idx="10"/>
          </p:nvPr>
        </p:nvSpPr>
        <p:spPr/>
        <p:txBody>
          <a:bodyPr/>
          <a:lstStyle/>
          <a:p>
            <a:fld id="{50FA5BDA-BEFF-4960-9347-CDCD22DAD156}" type="datetime1">
              <a:rPr lang="en-GB" smtClean="0"/>
              <a:t>01/10/2025</a:t>
            </a:fld>
            <a:endParaRPr lang="en-GB"/>
          </a:p>
        </p:txBody>
      </p:sp>
      <p:sp>
        <p:nvSpPr>
          <p:cNvPr id="5" name="Footer Placeholder 4">
            <a:extLst>
              <a:ext uri="{FF2B5EF4-FFF2-40B4-BE49-F238E27FC236}">
                <a16:creationId xmlns:a16="http://schemas.microsoft.com/office/drawing/2014/main" id="{27014599-BF61-4AAE-9D0A-A34A1D672E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5A4BB6-A5A3-4F12-8B77-E4584F9BB4E5}"/>
              </a:ext>
            </a:extLst>
          </p:cNvPr>
          <p:cNvSpPr>
            <a:spLocks noGrp="1"/>
          </p:cNvSpPr>
          <p:nvPr>
            <p:ph type="sldNum" sz="quarter" idx="12"/>
          </p:nvPr>
        </p:nvSpPr>
        <p:spPr/>
        <p:txBody>
          <a:bodyPr/>
          <a:lstStyle/>
          <a:p>
            <a:fld id="{07BAFE26-7EC3-4002-AB0D-8425FFE3A3BF}" type="slidenum">
              <a:rPr lang="en-GB" smtClean="0"/>
              <a:t>‹#›</a:t>
            </a:fld>
            <a:endParaRPr lang="en-GB"/>
          </a:p>
        </p:txBody>
      </p:sp>
    </p:spTree>
    <p:extLst>
      <p:ext uri="{BB962C8B-B14F-4D97-AF65-F5344CB8AC3E}">
        <p14:creationId xmlns:p14="http://schemas.microsoft.com/office/powerpoint/2010/main" val="2957893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EE238C-3F94-428C-9639-748E8937CCF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1B095D0-A72F-4D1A-9A6A-321F807F57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816D4C-5FF1-412E-B795-189F12A44915}"/>
              </a:ext>
            </a:extLst>
          </p:cNvPr>
          <p:cNvSpPr>
            <a:spLocks noGrp="1"/>
          </p:cNvSpPr>
          <p:nvPr>
            <p:ph type="dt" sz="half" idx="10"/>
          </p:nvPr>
        </p:nvSpPr>
        <p:spPr/>
        <p:txBody>
          <a:bodyPr/>
          <a:lstStyle/>
          <a:p>
            <a:fld id="{8E8F1108-E871-45EC-B74C-9FBE4D7EFCF0}" type="datetime1">
              <a:rPr lang="en-GB" smtClean="0"/>
              <a:t>01/10/2025</a:t>
            </a:fld>
            <a:endParaRPr lang="en-GB"/>
          </a:p>
        </p:txBody>
      </p:sp>
      <p:sp>
        <p:nvSpPr>
          <p:cNvPr id="5" name="Footer Placeholder 4">
            <a:extLst>
              <a:ext uri="{FF2B5EF4-FFF2-40B4-BE49-F238E27FC236}">
                <a16:creationId xmlns:a16="http://schemas.microsoft.com/office/drawing/2014/main" id="{AC688121-44F4-42EC-A2A5-0305F74C95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76167A-CB0E-4C33-87FE-996F5437192F}"/>
              </a:ext>
            </a:extLst>
          </p:cNvPr>
          <p:cNvSpPr>
            <a:spLocks noGrp="1"/>
          </p:cNvSpPr>
          <p:nvPr>
            <p:ph type="sldNum" sz="quarter" idx="12"/>
          </p:nvPr>
        </p:nvSpPr>
        <p:spPr/>
        <p:txBody>
          <a:bodyPr/>
          <a:lstStyle/>
          <a:p>
            <a:fld id="{07BAFE26-7EC3-4002-AB0D-8425FFE3A3BF}" type="slidenum">
              <a:rPr lang="en-GB" smtClean="0"/>
              <a:t>‹#›</a:t>
            </a:fld>
            <a:endParaRPr lang="en-GB"/>
          </a:p>
        </p:txBody>
      </p:sp>
    </p:spTree>
    <p:extLst>
      <p:ext uri="{BB962C8B-B14F-4D97-AF65-F5344CB8AC3E}">
        <p14:creationId xmlns:p14="http://schemas.microsoft.com/office/powerpoint/2010/main" val="3964154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Diapositivo de Títul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796A64-C472-40DF-8954-97BA00EEFE20}"/>
              </a:ext>
            </a:extLst>
          </p:cNvPr>
          <p:cNvSpPr/>
          <p:nvPr userDrawn="1"/>
        </p:nvSpPr>
        <p:spPr>
          <a:xfrm>
            <a:off x="9099370" y="197922"/>
            <a:ext cx="2907334" cy="369332"/>
          </a:xfrm>
          <a:prstGeom prst="rect">
            <a:avLst/>
          </a:prstGeom>
        </p:spPr>
        <p:txBody>
          <a:bodyPr wrap="none">
            <a:spAutoFit/>
          </a:bodyPr>
          <a:lstStyle/>
          <a:p>
            <a:r>
              <a:rPr lang="en-GB" b="1" dirty="0">
                <a:solidFill>
                  <a:srgbClr val="C00000"/>
                </a:solidFill>
              </a:rPr>
              <a:t>Financial and ESG Reporting </a:t>
            </a:r>
            <a:endParaRPr lang="en-GB" dirty="0"/>
          </a:p>
        </p:txBody>
      </p:sp>
      <p:pic>
        <p:nvPicPr>
          <p:cNvPr id="3" name="Picture 2" descr="Media e Identidade de Marca | ISEG">
            <a:extLst>
              <a:ext uri="{FF2B5EF4-FFF2-40B4-BE49-F238E27FC236}">
                <a16:creationId xmlns:a16="http://schemas.microsoft.com/office/drawing/2014/main" id="{3D51D395-82A0-D7AE-B408-51E486E15D0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28166" y="567254"/>
            <a:ext cx="1649742" cy="78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839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828737" y="709203"/>
            <a:ext cx="10536517" cy="542955"/>
          </a:xfrm>
        </p:spPr>
        <p:txBody>
          <a:bodyPr lIns="0" tIns="0" rIns="0" bIns="0" anchor="t">
            <a:noAutofit/>
          </a:bodyPr>
          <a:lstStyle>
            <a:lvl1pPr algn="l">
              <a:defRPr sz="2800" b="1">
                <a:solidFill>
                  <a:srgbClr val="54145A"/>
                </a:solidFill>
                <a:latin typeface="Arial"/>
                <a:cs typeface="Arial"/>
              </a:defRPr>
            </a:lvl1pPr>
          </a:lstStyle>
          <a:p>
            <a:r>
              <a:rPr lang="en-US" dirty="0"/>
              <a:t>Click to edit Master title style</a:t>
            </a:r>
          </a:p>
        </p:txBody>
      </p:sp>
      <p:sp>
        <p:nvSpPr>
          <p:cNvPr id="10" name="Content Placeholder 3"/>
          <p:cNvSpPr>
            <a:spLocks noGrp="1"/>
          </p:cNvSpPr>
          <p:nvPr>
            <p:ph sz="quarter" idx="11"/>
          </p:nvPr>
        </p:nvSpPr>
        <p:spPr>
          <a:xfrm>
            <a:off x="828737" y="1518574"/>
            <a:ext cx="7603571" cy="3052503"/>
          </a:xfrm>
        </p:spPr>
        <p:txBody>
          <a:bodyPr lIns="0" tIns="0" rIns="0" bIns="0">
            <a:noAutofit/>
          </a:bodyPr>
          <a:lstStyle>
            <a:lvl1pPr marL="0" indent="0">
              <a:spcBef>
                <a:spcPts val="800"/>
              </a:spcBef>
              <a:buNone/>
              <a:defRPr sz="1800">
                <a:solidFill>
                  <a:srgbClr val="002A41"/>
                </a:solidFill>
                <a:latin typeface="Arial"/>
                <a:cs typeface="Arial"/>
              </a:defRPr>
            </a:lvl1pPr>
            <a:lvl2pPr marL="288000" indent="-288000">
              <a:spcBef>
                <a:spcPts val="800"/>
              </a:spcBef>
              <a:buClr>
                <a:srgbClr val="68246D"/>
              </a:buClr>
              <a:buFont typeface="Arial"/>
              <a:buChar char="•"/>
              <a:defRPr sz="1800">
                <a:solidFill>
                  <a:srgbClr val="002A41"/>
                </a:solidFill>
                <a:latin typeface="Arial"/>
                <a:cs typeface="Arial"/>
              </a:defRPr>
            </a:lvl2pPr>
            <a:lvl3pPr marL="576000" indent="-288000">
              <a:spcBef>
                <a:spcPts val="800"/>
              </a:spcBef>
              <a:buFont typeface="Lucida Grande"/>
              <a:buChar char="–"/>
              <a:defRPr sz="1800">
                <a:solidFill>
                  <a:srgbClr val="002A41"/>
                </a:solidFill>
                <a:latin typeface="Arial"/>
                <a:cs typeface="Arial"/>
              </a:defRPr>
            </a:lvl3pPr>
            <a:lvl4pPr>
              <a:defRPr sz="1800">
                <a:latin typeface="Arial"/>
                <a:cs typeface="Arial"/>
              </a:defRPr>
            </a:lvl4pPr>
            <a:lvl5pPr>
              <a:defRPr sz="1800">
                <a:latin typeface="Arial"/>
                <a:cs typeface="Arial"/>
              </a:defRPr>
            </a:lvl5pPr>
          </a:lstStyle>
          <a:p>
            <a:pPr lvl="0"/>
            <a:r>
              <a:rPr lang="en-US" dirty="0"/>
              <a:t>Edit Master text styles</a:t>
            </a:r>
          </a:p>
          <a:p>
            <a:pPr lvl="1"/>
            <a:r>
              <a:rPr lang="en-US" dirty="0"/>
              <a:t>Second level</a:t>
            </a:r>
          </a:p>
          <a:p>
            <a:pPr lvl="2"/>
            <a:r>
              <a:rPr lang="en-US" dirty="0"/>
              <a:t>Third level</a:t>
            </a:r>
          </a:p>
        </p:txBody>
      </p:sp>
      <p:pic>
        <p:nvPicPr>
          <p:cNvPr id="12" name="Picture 11" descr="Business-School-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738" y="6030917"/>
            <a:ext cx="1312413" cy="506081"/>
          </a:xfrm>
          <a:prstGeom prst="rect">
            <a:avLst/>
          </a:prstGeom>
        </p:spPr>
      </p:pic>
      <p:pic>
        <p:nvPicPr>
          <p:cNvPr id="6" name="Picture 5" descr="Accreditation-Logo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4331" y="6233559"/>
            <a:ext cx="2399933" cy="289855"/>
          </a:xfrm>
          <a:prstGeom prst="rect">
            <a:avLst/>
          </a:prstGeom>
        </p:spPr>
      </p:pic>
    </p:spTree>
    <p:extLst>
      <p:ext uri="{BB962C8B-B14F-4D97-AF65-F5344CB8AC3E}">
        <p14:creationId xmlns:p14="http://schemas.microsoft.com/office/powerpoint/2010/main" val="3968956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36931" y="444449"/>
            <a:ext cx="11718137" cy="5435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10/1/2025</a:t>
            </a:fld>
            <a:endParaRPr lang="en-US"/>
          </a:p>
        </p:txBody>
      </p:sp>
    </p:spTree>
    <p:extLst>
      <p:ext uri="{BB962C8B-B14F-4D97-AF65-F5344CB8AC3E}">
        <p14:creationId xmlns:p14="http://schemas.microsoft.com/office/powerpoint/2010/main" val="3686202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C0000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800" b="0" i="0">
                <a:solidFill>
                  <a:srgbClr val="1A1A1A"/>
                </a:solidFill>
                <a:latin typeface="Roboto"/>
                <a:cs typeface="Robot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10/1/2025</a:t>
            </a:fld>
            <a:endParaRPr lang="en-US"/>
          </a:p>
        </p:txBody>
      </p:sp>
    </p:spTree>
    <p:extLst>
      <p:ext uri="{BB962C8B-B14F-4D97-AF65-F5344CB8AC3E}">
        <p14:creationId xmlns:p14="http://schemas.microsoft.com/office/powerpoint/2010/main" val="3805358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C00000"/>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10/1/2025</a:t>
            </a:fld>
            <a:endParaRPr lang="en-US"/>
          </a:p>
        </p:txBody>
      </p:sp>
    </p:spTree>
    <p:extLst>
      <p:ext uri="{BB962C8B-B14F-4D97-AF65-F5344CB8AC3E}">
        <p14:creationId xmlns:p14="http://schemas.microsoft.com/office/powerpoint/2010/main" val="104930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C0000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10/1/2025</a:t>
            </a:fld>
            <a:endParaRPr lang="en-US"/>
          </a:p>
        </p:txBody>
      </p:sp>
    </p:spTree>
    <p:extLst>
      <p:ext uri="{BB962C8B-B14F-4D97-AF65-F5344CB8AC3E}">
        <p14:creationId xmlns:p14="http://schemas.microsoft.com/office/powerpoint/2010/main" val="1108294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10/1/2025</a:t>
            </a:fld>
            <a:endParaRPr lang="en-US"/>
          </a:p>
        </p:txBody>
      </p:sp>
    </p:spTree>
    <p:extLst>
      <p:ext uri="{BB962C8B-B14F-4D97-AF65-F5344CB8AC3E}">
        <p14:creationId xmlns:p14="http://schemas.microsoft.com/office/powerpoint/2010/main" val="2880748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828737" y="709203"/>
            <a:ext cx="10536517" cy="542955"/>
          </a:xfrm>
        </p:spPr>
        <p:txBody>
          <a:bodyPr lIns="0" tIns="0" rIns="0" bIns="0" anchor="t">
            <a:noAutofit/>
          </a:bodyPr>
          <a:lstStyle>
            <a:lvl1pPr algn="l">
              <a:defRPr sz="2800" b="1">
                <a:solidFill>
                  <a:schemeClr val="tx1"/>
                </a:solidFill>
                <a:latin typeface="Arial"/>
                <a:cs typeface="Arial"/>
              </a:defRPr>
            </a:lvl1pPr>
          </a:lstStyle>
          <a:p>
            <a:r>
              <a:rPr lang="en-US" dirty="0"/>
              <a:t>Click to edit Master title style</a:t>
            </a:r>
          </a:p>
        </p:txBody>
      </p:sp>
      <p:sp>
        <p:nvSpPr>
          <p:cNvPr id="10" name="Content Placeholder 3"/>
          <p:cNvSpPr>
            <a:spLocks noGrp="1"/>
          </p:cNvSpPr>
          <p:nvPr>
            <p:ph sz="quarter" idx="11"/>
          </p:nvPr>
        </p:nvSpPr>
        <p:spPr>
          <a:xfrm>
            <a:off x="828737" y="1518574"/>
            <a:ext cx="7603571" cy="3052503"/>
          </a:xfrm>
        </p:spPr>
        <p:txBody>
          <a:bodyPr lIns="0" tIns="0" rIns="0" bIns="0">
            <a:noAutofit/>
          </a:bodyPr>
          <a:lstStyle>
            <a:lvl1pPr marL="0" indent="0">
              <a:spcBef>
                <a:spcPts val="800"/>
              </a:spcBef>
              <a:buNone/>
              <a:defRPr sz="1800">
                <a:solidFill>
                  <a:srgbClr val="002A41"/>
                </a:solidFill>
                <a:latin typeface="Arial"/>
                <a:cs typeface="Arial"/>
              </a:defRPr>
            </a:lvl1pPr>
            <a:lvl2pPr marL="288000" indent="-288000">
              <a:spcBef>
                <a:spcPts val="800"/>
              </a:spcBef>
              <a:buClr>
                <a:srgbClr val="68246D"/>
              </a:buClr>
              <a:buFont typeface="Arial"/>
              <a:buChar char="•"/>
              <a:defRPr sz="1800">
                <a:solidFill>
                  <a:srgbClr val="002A41"/>
                </a:solidFill>
                <a:latin typeface="Arial"/>
                <a:cs typeface="Arial"/>
              </a:defRPr>
            </a:lvl2pPr>
            <a:lvl3pPr marL="576000" indent="-288000">
              <a:spcBef>
                <a:spcPts val="800"/>
              </a:spcBef>
              <a:buFont typeface="Lucida Grande"/>
              <a:buChar char="–"/>
              <a:defRPr sz="1800">
                <a:solidFill>
                  <a:srgbClr val="002A41"/>
                </a:solidFill>
                <a:latin typeface="Arial"/>
                <a:cs typeface="Arial"/>
              </a:defRPr>
            </a:lvl3pPr>
            <a:lvl4pPr>
              <a:defRPr sz="1800">
                <a:latin typeface="Arial"/>
                <a:cs typeface="Arial"/>
              </a:defRPr>
            </a:lvl4pPr>
            <a:lvl5pPr>
              <a:defRPr sz="1800">
                <a:latin typeface="Arial"/>
                <a:cs typeface="Arial"/>
              </a:defRPr>
            </a:lvl5pPr>
          </a:lstStyle>
          <a:p>
            <a:pPr lvl="0"/>
            <a:r>
              <a:rPr lang="en-US" dirty="0"/>
              <a:t>Edit Master text styles</a:t>
            </a:r>
          </a:p>
          <a:p>
            <a:pPr lvl="1"/>
            <a:r>
              <a:rPr lang="en-US" dirty="0"/>
              <a:t>Second level</a:t>
            </a:r>
          </a:p>
          <a:p>
            <a:pPr lvl="2"/>
            <a:r>
              <a:rPr lang="en-US" dirty="0"/>
              <a:t>Third level</a:t>
            </a:r>
          </a:p>
        </p:txBody>
      </p:sp>
      <p:pic>
        <p:nvPicPr>
          <p:cNvPr id="3" name="Picture 2" descr="Media e Identidade de Marca | ISEG">
            <a:extLst>
              <a:ext uri="{FF2B5EF4-FFF2-40B4-BE49-F238E27FC236}">
                <a16:creationId xmlns:a16="http://schemas.microsoft.com/office/drawing/2014/main" id="{A3EB533F-EECB-32ED-E973-C1EA4EEE770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28166" y="567254"/>
            <a:ext cx="1649742" cy="7868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4">
            <a:extLst>
              <a:ext uri="{FF2B5EF4-FFF2-40B4-BE49-F238E27FC236}">
                <a16:creationId xmlns:a16="http://schemas.microsoft.com/office/drawing/2014/main" id="{B4995482-1F26-8C3A-400A-3A84400AD19F}"/>
              </a:ext>
            </a:extLst>
          </p:cNvPr>
          <p:cNvSpPr>
            <a:spLocks noGrp="1"/>
          </p:cNvSpPr>
          <p:nvPr>
            <p:ph type="ftr" sz="quarter" idx="12"/>
          </p:nvPr>
        </p:nvSpPr>
        <p:spPr>
          <a:xfrm>
            <a:off x="4038600" y="6356350"/>
            <a:ext cx="4114800" cy="365125"/>
          </a:xfrm>
        </p:spPr>
        <p:txBody>
          <a:bodyPr/>
          <a:lstStyle>
            <a:lvl1pPr>
              <a:defRPr sz="1600"/>
            </a:lvl1pPr>
          </a:lstStyle>
          <a:p>
            <a:r>
              <a:rPr lang="en-GB" dirty="0" err="1">
                <a:solidFill>
                  <a:srgbClr val="898989"/>
                </a:solidFill>
              </a:rPr>
              <a:t>Dr.</a:t>
            </a:r>
            <a:r>
              <a:rPr lang="en-GB" dirty="0">
                <a:solidFill>
                  <a:srgbClr val="898989"/>
                </a:solidFill>
              </a:rPr>
              <a:t> Yi Wang (ISEG, University of Lisbon) &amp; </a:t>
            </a:r>
          </a:p>
          <a:p>
            <a:r>
              <a:rPr lang="en-GB" dirty="0" err="1">
                <a:solidFill>
                  <a:srgbClr val="898989"/>
                </a:solidFill>
              </a:rPr>
              <a:t>Dr.</a:t>
            </a:r>
            <a:r>
              <a:rPr lang="en-GB" dirty="0">
                <a:solidFill>
                  <a:srgbClr val="898989"/>
                </a:solidFill>
              </a:rPr>
              <a:t> Hwa-Hsien Hsu (Durham Uni.) </a:t>
            </a:r>
            <a:endParaRPr lang="en-GB" sz="1400" dirty="0"/>
          </a:p>
        </p:txBody>
      </p:sp>
    </p:spTree>
    <p:extLst>
      <p:ext uri="{BB962C8B-B14F-4D97-AF65-F5344CB8AC3E}">
        <p14:creationId xmlns:p14="http://schemas.microsoft.com/office/powerpoint/2010/main" val="236861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A9DCA-00FC-425E-8FC5-6EF322027A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CE48A8-4BC2-49ED-B81D-91AAC2D910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D64CF7-8438-42D7-8846-7C93F6AE4FBC}"/>
              </a:ext>
            </a:extLst>
          </p:cNvPr>
          <p:cNvSpPr>
            <a:spLocks noGrp="1"/>
          </p:cNvSpPr>
          <p:nvPr>
            <p:ph type="dt" sz="half" idx="10"/>
          </p:nvPr>
        </p:nvSpPr>
        <p:spPr/>
        <p:txBody>
          <a:bodyPr/>
          <a:lstStyle/>
          <a:p>
            <a:fld id="{B4480108-B222-49EF-B372-2A7A77568655}" type="datetime1">
              <a:rPr lang="en-GB" smtClean="0"/>
              <a:t>01/10/2025</a:t>
            </a:fld>
            <a:endParaRPr lang="en-GB"/>
          </a:p>
        </p:txBody>
      </p:sp>
      <p:sp>
        <p:nvSpPr>
          <p:cNvPr id="5" name="Footer Placeholder 4">
            <a:extLst>
              <a:ext uri="{FF2B5EF4-FFF2-40B4-BE49-F238E27FC236}">
                <a16:creationId xmlns:a16="http://schemas.microsoft.com/office/drawing/2014/main" id="{1A251D2B-C8AA-4570-909D-78093704A0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FA37FE-FA5E-4C8B-9D0D-205E3605289E}"/>
              </a:ext>
            </a:extLst>
          </p:cNvPr>
          <p:cNvSpPr>
            <a:spLocks noGrp="1"/>
          </p:cNvSpPr>
          <p:nvPr>
            <p:ph type="sldNum" sz="quarter" idx="12"/>
          </p:nvPr>
        </p:nvSpPr>
        <p:spPr/>
        <p:txBody>
          <a:bodyPr/>
          <a:lstStyle>
            <a:lvl1pPr>
              <a:defRPr/>
            </a:lvl1pPr>
          </a:lstStyle>
          <a:p>
            <a:fld id="{0ACF7374-9A99-4EC7-9C39-F59393C870E2}" type="slidenum">
              <a:rPr lang="en-GB" smtClean="0"/>
              <a:pPr/>
              <a:t>‹#›</a:t>
            </a:fld>
            <a:endParaRPr lang="en-GB" dirty="0"/>
          </a:p>
        </p:txBody>
      </p:sp>
      <p:sp>
        <p:nvSpPr>
          <p:cNvPr id="7" name="Rectangle 6">
            <a:extLst>
              <a:ext uri="{FF2B5EF4-FFF2-40B4-BE49-F238E27FC236}">
                <a16:creationId xmlns:a16="http://schemas.microsoft.com/office/drawing/2014/main" id="{363D38ED-71CD-4E2F-A697-5291741B7B35}"/>
              </a:ext>
            </a:extLst>
          </p:cNvPr>
          <p:cNvSpPr/>
          <p:nvPr userDrawn="1"/>
        </p:nvSpPr>
        <p:spPr>
          <a:xfrm>
            <a:off x="8946970" y="45522"/>
            <a:ext cx="2907334" cy="369332"/>
          </a:xfrm>
          <a:prstGeom prst="rect">
            <a:avLst/>
          </a:prstGeom>
        </p:spPr>
        <p:txBody>
          <a:bodyPr wrap="none">
            <a:spAutoFit/>
          </a:bodyPr>
          <a:lstStyle/>
          <a:p>
            <a:r>
              <a:rPr lang="en-GB" b="1" dirty="0">
                <a:solidFill>
                  <a:srgbClr val="C00000"/>
                </a:solidFill>
              </a:rPr>
              <a:t>Financial and ESG Reporting </a:t>
            </a:r>
            <a:endParaRPr lang="en-GB" dirty="0"/>
          </a:p>
        </p:txBody>
      </p:sp>
      <p:pic>
        <p:nvPicPr>
          <p:cNvPr id="9" name="Picture 2" descr="Media e Identidade de Marca | ISEG">
            <a:extLst>
              <a:ext uri="{FF2B5EF4-FFF2-40B4-BE49-F238E27FC236}">
                <a16:creationId xmlns:a16="http://schemas.microsoft.com/office/drawing/2014/main" id="{640AEFD8-5201-4DCF-84D7-6F448C939AC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79213" y="386579"/>
            <a:ext cx="1649742" cy="78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598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F6156-1D18-4FC0-B1F7-490DC9072C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C177BD-6D8B-46B5-B1CD-5C80308845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65D26C-8C71-4582-AD7C-AC438A3AAD33}"/>
              </a:ext>
            </a:extLst>
          </p:cNvPr>
          <p:cNvSpPr>
            <a:spLocks noGrp="1"/>
          </p:cNvSpPr>
          <p:nvPr>
            <p:ph type="dt" sz="half" idx="10"/>
          </p:nvPr>
        </p:nvSpPr>
        <p:spPr/>
        <p:txBody>
          <a:bodyPr/>
          <a:lstStyle/>
          <a:p>
            <a:fld id="{4C86E9B1-6C66-4DC6-997D-DA21047B1F13}" type="datetime1">
              <a:rPr lang="en-GB" smtClean="0"/>
              <a:t>01/10/2025</a:t>
            </a:fld>
            <a:endParaRPr lang="en-GB"/>
          </a:p>
        </p:txBody>
      </p:sp>
      <p:sp>
        <p:nvSpPr>
          <p:cNvPr id="5" name="Footer Placeholder 4">
            <a:extLst>
              <a:ext uri="{FF2B5EF4-FFF2-40B4-BE49-F238E27FC236}">
                <a16:creationId xmlns:a16="http://schemas.microsoft.com/office/drawing/2014/main" id="{1ACB05F9-EA14-4EA1-B73C-F4CC24136A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F2B1F8-3357-4738-94DB-C85A835E02AD}"/>
              </a:ext>
            </a:extLst>
          </p:cNvPr>
          <p:cNvSpPr>
            <a:spLocks noGrp="1"/>
          </p:cNvSpPr>
          <p:nvPr>
            <p:ph type="sldNum" sz="quarter" idx="12"/>
          </p:nvPr>
        </p:nvSpPr>
        <p:spPr/>
        <p:txBody>
          <a:bodyPr/>
          <a:lstStyle/>
          <a:p>
            <a:fld id="{07BAFE26-7EC3-4002-AB0D-8425FFE3A3BF}" type="slidenum">
              <a:rPr lang="en-GB" smtClean="0"/>
              <a:t>‹#›</a:t>
            </a:fld>
            <a:endParaRPr lang="en-GB"/>
          </a:p>
        </p:txBody>
      </p:sp>
    </p:spTree>
    <p:extLst>
      <p:ext uri="{BB962C8B-B14F-4D97-AF65-F5344CB8AC3E}">
        <p14:creationId xmlns:p14="http://schemas.microsoft.com/office/powerpoint/2010/main" val="607913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641A9-7626-429B-882A-A095B9933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5987C4-EAA5-40A2-9F65-49763A28E7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82B3F92-17CB-41CF-A160-453CD58089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FD7CF30-2494-43F7-9802-41F1F5688589}"/>
              </a:ext>
            </a:extLst>
          </p:cNvPr>
          <p:cNvSpPr>
            <a:spLocks noGrp="1"/>
          </p:cNvSpPr>
          <p:nvPr>
            <p:ph type="dt" sz="half" idx="10"/>
          </p:nvPr>
        </p:nvSpPr>
        <p:spPr/>
        <p:txBody>
          <a:bodyPr/>
          <a:lstStyle/>
          <a:p>
            <a:fld id="{10743DF5-F7E8-4960-80DE-E7B6D6BE2C24}" type="datetime1">
              <a:rPr lang="en-GB" smtClean="0"/>
              <a:t>01/10/2025</a:t>
            </a:fld>
            <a:endParaRPr lang="en-GB"/>
          </a:p>
        </p:txBody>
      </p:sp>
      <p:sp>
        <p:nvSpPr>
          <p:cNvPr id="6" name="Footer Placeholder 5">
            <a:extLst>
              <a:ext uri="{FF2B5EF4-FFF2-40B4-BE49-F238E27FC236}">
                <a16:creationId xmlns:a16="http://schemas.microsoft.com/office/drawing/2014/main" id="{8A6681AC-9A72-4DBD-A670-D2C3891E99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386F3D-7E97-4B02-BA2D-A6D97CCCF317}"/>
              </a:ext>
            </a:extLst>
          </p:cNvPr>
          <p:cNvSpPr>
            <a:spLocks noGrp="1"/>
          </p:cNvSpPr>
          <p:nvPr>
            <p:ph type="sldNum" sz="quarter" idx="12"/>
          </p:nvPr>
        </p:nvSpPr>
        <p:spPr/>
        <p:txBody>
          <a:bodyPr/>
          <a:lstStyle/>
          <a:p>
            <a:fld id="{07BAFE26-7EC3-4002-AB0D-8425FFE3A3BF}" type="slidenum">
              <a:rPr lang="en-GB" smtClean="0"/>
              <a:t>‹#›</a:t>
            </a:fld>
            <a:endParaRPr lang="en-GB"/>
          </a:p>
        </p:txBody>
      </p:sp>
      <p:sp>
        <p:nvSpPr>
          <p:cNvPr id="8" name="Rectangle 7">
            <a:extLst>
              <a:ext uri="{FF2B5EF4-FFF2-40B4-BE49-F238E27FC236}">
                <a16:creationId xmlns:a16="http://schemas.microsoft.com/office/drawing/2014/main" id="{F51DAF48-20E9-4F93-AAFB-55386541FB9E}"/>
              </a:ext>
            </a:extLst>
          </p:cNvPr>
          <p:cNvSpPr/>
          <p:nvPr userDrawn="1"/>
        </p:nvSpPr>
        <p:spPr>
          <a:xfrm>
            <a:off x="8946970" y="45522"/>
            <a:ext cx="2907334" cy="369332"/>
          </a:xfrm>
          <a:prstGeom prst="rect">
            <a:avLst/>
          </a:prstGeom>
        </p:spPr>
        <p:txBody>
          <a:bodyPr wrap="none">
            <a:spAutoFit/>
          </a:bodyPr>
          <a:lstStyle/>
          <a:p>
            <a:r>
              <a:rPr lang="en-GB" b="1" dirty="0">
                <a:solidFill>
                  <a:srgbClr val="C00000"/>
                </a:solidFill>
              </a:rPr>
              <a:t>Financial and ESG Reporting </a:t>
            </a:r>
            <a:endParaRPr lang="en-GB" dirty="0"/>
          </a:p>
        </p:txBody>
      </p:sp>
      <p:pic>
        <p:nvPicPr>
          <p:cNvPr id="10" name="Picture 2" descr="Media e Identidade de Marca | ISEG">
            <a:extLst>
              <a:ext uri="{FF2B5EF4-FFF2-40B4-BE49-F238E27FC236}">
                <a16:creationId xmlns:a16="http://schemas.microsoft.com/office/drawing/2014/main" id="{F00A71A0-F723-4F51-AAFE-E368A53C731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79213" y="386579"/>
            <a:ext cx="1649742" cy="78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860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F4AD4-8C98-428F-88C0-7901A0F1ED9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491F09-79A3-458D-88BF-3F73ABAF3A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75BDA4-799C-4D65-A6EF-329B482AD4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E74DE7A-36DC-41F0-B68E-D6AA7D2B7B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605235-1A9F-43D2-8169-E0485AF1C9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870780-4A8E-4872-BB5E-8065D1664DCB}"/>
              </a:ext>
            </a:extLst>
          </p:cNvPr>
          <p:cNvSpPr>
            <a:spLocks noGrp="1"/>
          </p:cNvSpPr>
          <p:nvPr>
            <p:ph type="dt" sz="half" idx="10"/>
          </p:nvPr>
        </p:nvSpPr>
        <p:spPr/>
        <p:txBody>
          <a:bodyPr/>
          <a:lstStyle/>
          <a:p>
            <a:fld id="{C1A44A70-5AFB-48D5-89D9-968974EC7F2C}" type="datetime1">
              <a:rPr lang="en-GB" smtClean="0"/>
              <a:t>01/10/2025</a:t>
            </a:fld>
            <a:endParaRPr lang="en-GB"/>
          </a:p>
        </p:txBody>
      </p:sp>
      <p:sp>
        <p:nvSpPr>
          <p:cNvPr id="8" name="Footer Placeholder 7">
            <a:extLst>
              <a:ext uri="{FF2B5EF4-FFF2-40B4-BE49-F238E27FC236}">
                <a16:creationId xmlns:a16="http://schemas.microsoft.com/office/drawing/2014/main" id="{85496B20-9B72-454E-A4AB-DDDBCBD3C7D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093BBC6-C6AE-4CEB-AE9C-35DE665F9065}"/>
              </a:ext>
            </a:extLst>
          </p:cNvPr>
          <p:cNvSpPr>
            <a:spLocks noGrp="1"/>
          </p:cNvSpPr>
          <p:nvPr>
            <p:ph type="sldNum" sz="quarter" idx="12"/>
          </p:nvPr>
        </p:nvSpPr>
        <p:spPr/>
        <p:txBody>
          <a:bodyPr/>
          <a:lstStyle/>
          <a:p>
            <a:fld id="{07BAFE26-7EC3-4002-AB0D-8425FFE3A3BF}" type="slidenum">
              <a:rPr lang="en-GB" smtClean="0"/>
              <a:t>‹#›</a:t>
            </a:fld>
            <a:endParaRPr lang="en-GB"/>
          </a:p>
        </p:txBody>
      </p:sp>
    </p:spTree>
    <p:extLst>
      <p:ext uri="{BB962C8B-B14F-4D97-AF65-F5344CB8AC3E}">
        <p14:creationId xmlns:p14="http://schemas.microsoft.com/office/powerpoint/2010/main" val="90661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CA800-B6F1-45A3-B08A-2085DDE5DC5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05FF330-A1BE-464F-9316-7AD30684739A}"/>
              </a:ext>
            </a:extLst>
          </p:cNvPr>
          <p:cNvSpPr>
            <a:spLocks noGrp="1"/>
          </p:cNvSpPr>
          <p:nvPr>
            <p:ph type="dt" sz="half" idx="10"/>
          </p:nvPr>
        </p:nvSpPr>
        <p:spPr/>
        <p:txBody>
          <a:bodyPr/>
          <a:lstStyle/>
          <a:p>
            <a:fld id="{AD167625-5319-423D-9417-618B1FBCBFD5}" type="datetime1">
              <a:rPr lang="en-GB" smtClean="0"/>
              <a:t>01/10/2025</a:t>
            </a:fld>
            <a:endParaRPr lang="en-GB"/>
          </a:p>
        </p:txBody>
      </p:sp>
      <p:sp>
        <p:nvSpPr>
          <p:cNvPr id="4" name="Footer Placeholder 3">
            <a:extLst>
              <a:ext uri="{FF2B5EF4-FFF2-40B4-BE49-F238E27FC236}">
                <a16:creationId xmlns:a16="http://schemas.microsoft.com/office/drawing/2014/main" id="{803CD79E-077A-44DB-95CB-00418DF1DC4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620C150-8F68-4232-A59F-3426848E7A68}"/>
              </a:ext>
            </a:extLst>
          </p:cNvPr>
          <p:cNvSpPr>
            <a:spLocks noGrp="1"/>
          </p:cNvSpPr>
          <p:nvPr>
            <p:ph type="sldNum" sz="quarter" idx="12"/>
          </p:nvPr>
        </p:nvSpPr>
        <p:spPr/>
        <p:txBody>
          <a:bodyPr/>
          <a:lstStyle/>
          <a:p>
            <a:fld id="{07BAFE26-7EC3-4002-AB0D-8425FFE3A3BF}" type="slidenum">
              <a:rPr lang="en-GB" smtClean="0"/>
              <a:t>‹#›</a:t>
            </a:fld>
            <a:endParaRPr lang="en-GB"/>
          </a:p>
        </p:txBody>
      </p:sp>
    </p:spTree>
    <p:extLst>
      <p:ext uri="{BB962C8B-B14F-4D97-AF65-F5344CB8AC3E}">
        <p14:creationId xmlns:p14="http://schemas.microsoft.com/office/powerpoint/2010/main" val="4223243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EEBB63-456B-43E7-85C7-4AF969A09E49}"/>
              </a:ext>
            </a:extLst>
          </p:cNvPr>
          <p:cNvSpPr>
            <a:spLocks noGrp="1"/>
          </p:cNvSpPr>
          <p:nvPr>
            <p:ph type="dt" sz="half" idx="10"/>
          </p:nvPr>
        </p:nvSpPr>
        <p:spPr/>
        <p:txBody>
          <a:bodyPr/>
          <a:lstStyle/>
          <a:p>
            <a:fld id="{8C9ED091-B19D-4A80-B463-19E58D117A5E}" type="datetime1">
              <a:rPr lang="en-GB" smtClean="0"/>
              <a:t>01/10/2025</a:t>
            </a:fld>
            <a:endParaRPr lang="en-GB"/>
          </a:p>
        </p:txBody>
      </p:sp>
      <p:sp>
        <p:nvSpPr>
          <p:cNvPr id="3" name="Footer Placeholder 2">
            <a:extLst>
              <a:ext uri="{FF2B5EF4-FFF2-40B4-BE49-F238E27FC236}">
                <a16:creationId xmlns:a16="http://schemas.microsoft.com/office/drawing/2014/main" id="{6B226841-7830-4173-92CB-4EB430BAF6D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59D6EED-CFE6-4E73-8E3E-18842825D23E}"/>
              </a:ext>
            </a:extLst>
          </p:cNvPr>
          <p:cNvSpPr>
            <a:spLocks noGrp="1"/>
          </p:cNvSpPr>
          <p:nvPr>
            <p:ph type="sldNum" sz="quarter" idx="12"/>
          </p:nvPr>
        </p:nvSpPr>
        <p:spPr/>
        <p:txBody>
          <a:bodyPr/>
          <a:lstStyle/>
          <a:p>
            <a:fld id="{07BAFE26-7EC3-4002-AB0D-8425FFE3A3BF}" type="slidenum">
              <a:rPr lang="en-GB" smtClean="0"/>
              <a:t>‹#›</a:t>
            </a:fld>
            <a:endParaRPr lang="en-GB"/>
          </a:p>
        </p:txBody>
      </p:sp>
      <p:sp>
        <p:nvSpPr>
          <p:cNvPr id="5" name="Rectangle 4">
            <a:extLst>
              <a:ext uri="{FF2B5EF4-FFF2-40B4-BE49-F238E27FC236}">
                <a16:creationId xmlns:a16="http://schemas.microsoft.com/office/drawing/2014/main" id="{159E1EB1-5BA8-495F-85ED-96AAA21AAF5C}"/>
              </a:ext>
            </a:extLst>
          </p:cNvPr>
          <p:cNvSpPr/>
          <p:nvPr userDrawn="1"/>
        </p:nvSpPr>
        <p:spPr>
          <a:xfrm>
            <a:off x="8946970" y="45522"/>
            <a:ext cx="2907334" cy="369332"/>
          </a:xfrm>
          <a:prstGeom prst="rect">
            <a:avLst/>
          </a:prstGeom>
        </p:spPr>
        <p:txBody>
          <a:bodyPr wrap="none">
            <a:spAutoFit/>
          </a:bodyPr>
          <a:lstStyle/>
          <a:p>
            <a:r>
              <a:rPr lang="en-GB" b="1" dirty="0">
                <a:solidFill>
                  <a:srgbClr val="C00000"/>
                </a:solidFill>
              </a:rPr>
              <a:t>Financial and ESG Reporting </a:t>
            </a:r>
            <a:endParaRPr lang="en-GB" dirty="0"/>
          </a:p>
        </p:txBody>
      </p:sp>
      <p:pic>
        <p:nvPicPr>
          <p:cNvPr id="7" name="Picture 2" descr="Media e Identidade de Marca | ISEG">
            <a:extLst>
              <a:ext uri="{FF2B5EF4-FFF2-40B4-BE49-F238E27FC236}">
                <a16:creationId xmlns:a16="http://schemas.microsoft.com/office/drawing/2014/main" id="{5DE4CE0A-7A39-4F13-B499-2BAFFDF7519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79213" y="386579"/>
            <a:ext cx="1649742" cy="78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209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044BB-2BED-41BB-B7CC-1E4A316179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8670D72-C744-4CBF-A391-A26E7DD567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964BB23-2C78-47DE-85A7-DBAF51DD84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FEAE7E-3B28-49EC-BB72-790FBF28105F}"/>
              </a:ext>
            </a:extLst>
          </p:cNvPr>
          <p:cNvSpPr>
            <a:spLocks noGrp="1"/>
          </p:cNvSpPr>
          <p:nvPr>
            <p:ph type="dt" sz="half" idx="10"/>
          </p:nvPr>
        </p:nvSpPr>
        <p:spPr/>
        <p:txBody>
          <a:bodyPr/>
          <a:lstStyle/>
          <a:p>
            <a:fld id="{D505F379-EC69-4EEE-8CD6-DE056429C568}" type="datetime1">
              <a:rPr lang="en-GB" smtClean="0"/>
              <a:t>01/10/2025</a:t>
            </a:fld>
            <a:endParaRPr lang="en-GB"/>
          </a:p>
        </p:txBody>
      </p:sp>
      <p:sp>
        <p:nvSpPr>
          <p:cNvPr id="6" name="Footer Placeholder 5">
            <a:extLst>
              <a:ext uri="{FF2B5EF4-FFF2-40B4-BE49-F238E27FC236}">
                <a16:creationId xmlns:a16="http://schemas.microsoft.com/office/drawing/2014/main" id="{031ADA8D-E620-418F-9FF0-4C5A1D3D64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207B32-514F-49F5-A948-34282EB6FAE7}"/>
              </a:ext>
            </a:extLst>
          </p:cNvPr>
          <p:cNvSpPr>
            <a:spLocks noGrp="1"/>
          </p:cNvSpPr>
          <p:nvPr>
            <p:ph type="sldNum" sz="quarter" idx="12"/>
          </p:nvPr>
        </p:nvSpPr>
        <p:spPr/>
        <p:txBody>
          <a:bodyPr/>
          <a:lstStyle/>
          <a:p>
            <a:fld id="{07BAFE26-7EC3-4002-AB0D-8425FFE3A3BF}" type="slidenum">
              <a:rPr lang="en-GB" smtClean="0"/>
              <a:t>‹#›</a:t>
            </a:fld>
            <a:endParaRPr lang="en-GB"/>
          </a:p>
        </p:txBody>
      </p:sp>
    </p:spTree>
    <p:extLst>
      <p:ext uri="{BB962C8B-B14F-4D97-AF65-F5344CB8AC3E}">
        <p14:creationId xmlns:p14="http://schemas.microsoft.com/office/powerpoint/2010/main" val="181672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ACD77-DA66-4F27-84CA-E550CEDA66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A4F3994-B5CC-45DA-BB8B-2298F51EE6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915CDE7-96CA-4C57-9C82-EA0BCD6BE1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A2F23C-D0EB-4AAD-A103-496A447E66AB}"/>
              </a:ext>
            </a:extLst>
          </p:cNvPr>
          <p:cNvSpPr>
            <a:spLocks noGrp="1"/>
          </p:cNvSpPr>
          <p:nvPr>
            <p:ph type="dt" sz="half" idx="10"/>
          </p:nvPr>
        </p:nvSpPr>
        <p:spPr/>
        <p:txBody>
          <a:bodyPr/>
          <a:lstStyle/>
          <a:p>
            <a:fld id="{EB507864-15B9-456B-81CF-C0541D6397EF}" type="datetime1">
              <a:rPr lang="en-GB" smtClean="0"/>
              <a:t>01/10/2025</a:t>
            </a:fld>
            <a:endParaRPr lang="en-GB"/>
          </a:p>
        </p:txBody>
      </p:sp>
      <p:sp>
        <p:nvSpPr>
          <p:cNvPr id="6" name="Footer Placeholder 5">
            <a:extLst>
              <a:ext uri="{FF2B5EF4-FFF2-40B4-BE49-F238E27FC236}">
                <a16:creationId xmlns:a16="http://schemas.microsoft.com/office/drawing/2014/main" id="{C2E930DF-FE30-4C09-ABC3-0CB206E95D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102C84-43B0-45CC-AFFE-FD9C960AB54E}"/>
              </a:ext>
            </a:extLst>
          </p:cNvPr>
          <p:cNvSpPr>
            <a:spLocks noGrp="1"/>
          </p:cNvSpPr>
          <p:nvPr>
            <p:ph type="sldNum" sz="quarter" idx="12"/>
          </p:nvPr>
        </p:nvSpPr>
        <p:spPr/>
        <p:txBody>
          <a:bodyPr/>
          <a:lstStyle/>
          <a:p>
            <a:fld id="{07BAFE26-7EC3-4002-AB0D-8425FFE3A3BF}" type="slidenum">
              <a:rPr lang="en-GB" smtClean="0"/>
              <a:t>‹#›</a:t>
            </a:fld>
            <a:endParaRPr lang="en-GB"/>
          </a:p>
        </p:txBody>
      </p:sp>
    </p:spTree>
    <p:extLst>
      <p:ext uri="{BB962C8B-B14F-4D97-AF65-F5344CB8AC3E}">
        <p14:creationId xmlns:p14="http://schemas.microsoft.com/office/powerpoint/2010/main" val="71879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C428FD-9178-48A5-A0E2-9442A5B5C2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187E62-C6E0-4B11-8076-DFBEEC4285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DA424A-5581-46C7-8B7B-A3006C8830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5EA080-CF2B-4777-A678-475CA9FE438D}" type="datetime1">
              <a:rPr lang="en-GB" smtClean="0"/>
              <a:t>01/10/2025</a:t>
            </a:fld>
            <a:endParaRPr lang="en-GB"/>
          </a:p>
        </p:txBody>
      </p:sp>
      <p:sp>
        <p:nvSpPr>
          <p:cNvPr id="5" name="Footer Placeholder 4">
            <a:extLst>
              <a:ext uri="{FF2B5EF4-FFF2-40B4-BE49-F238E27FC236}">
                <a16:creationId xmlns:a16="http://schemas.microsoft.com/office/drawing/2014/main" id="{966E7891-A7A9-4C7A-ADE8-9D2BA9F7A9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227124-1734-4CE4-B933-B769E4534F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BAFE26-7EC3-4002-AB0D-8425FFE3A3BF}" type="slidenum">
              <a:rPr lang="en-GB" smtClean="0"/>
              <a:t>‹#›</a:t>
            </a:fld>
            <a:endParaRPr lang="en-GB"/>
          </a:p>
        </p:txBody>
      </p:sp>
    </p:spTree>
    <p:extLst>
      <p:ext uri="{BB962C8B-B14F-4D97-AF65-F5344CB8AC3E}">
        <p14:creationId xmlns:p14="http://schemas.microsoft.com/office/powerpoint/2010/main" val="382041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1435" y="13157"/>
            <a:ext cx="12089129" cy="300355"/>
          </a:xfrm>
          <a:prstGeom prst="rect">
            <a:avLst/>
          </a:prstGeom>
        </p:spPr>
        <p:txBody>
          <a:bodyPr wrap="square" lIns="0" tIns="0" rIns="0" bIns="0">
            <a:spAutoFit/>
          </a:bodyPr>
          <a:lstStyle>
            <a:lvl1pPr>
              <a:defRPr sz="1800" b="1" i="0">
                <a:solidFill>
                  <a:srgbClr val="C00000"/>
                </a:solidFill>
                <a:latin typeface="Calibri"/>
                <a:cs typeface="Calibri"/>
              </a:defRPr>
            </a:lvl1pPr>
          </a:lstStyle>
          <a:p>
            <a:endParaRPr/>
          </a:p>
        </p:txBody>
      </p:sp>
      <p:sp>
        <p:nvSpPr>
          <p:cNvPr id="3" name="Holder 3"/>
          <p:cNvSpPr>
            <a:spLocks noGrp="1"/>
          </p:cNvSpPr>
          <p:nvPr>
            <p:ph type="body" idx="1"/>
          </p:nvPr>
        </p:nvSpPr>
        <p:spPr>
          <a:xfrm>
            <a:off x="413181" y="1767331"/>
            <a:ext cx="11365636" cy="4288790"/>
          </a:xfrm>
          <a:prstGeom prst="rect">
            <a:avLst/>
          </a:prstGeom>
        </p:spPr>
        <p:txBody>
          <a:bodyPr wrap="square" lIns="0" tIns="0" rIns="0" bIns="0">
            <a:spAutoFit/>
          </a:bodyPr>
          <a:lstStyle>
            <a:lvl1pPr>
              <a:defRPr sz="2800" b="0" i="0">
                <a:solidFill>
                  <a:srgbClr val="1A1A1A"/>
                </a:solidFill>
                <a:latin typeface="Roboto"/>
                <a:cs typeface="Roboto"/>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10/1/2025</a:t>
            </a:fld>
            <a:endParaRPr lang="en-US"/>
          </a:p>
        </p:txBody>
      </p:sp>
    </p:spTree>
    <p:extLst>
      <p:ext uri="{BB962C8B-B14F-4D97-AF65-F5344CB8AC3E}">
        <p14:creationId xmlns:p14="http://schemas.microsoft.com/office/powerpoint/2010/main" val="71294532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hyperlink" Target="https://www.un.org/sustainabledevelopment/sustainable-development-goals/"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unpri.org/pri/what-are-the-principles-for-responsible-investment"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s://www.unpri.org/signatories/signatory-resources/signatory-directory#:~:text=The%20signatory%20directory%20lists%20the%20asset%20owners,%20investment%20managers%20and"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89177" y="1695487"/>
            <a:ext cx="10059824" cy="2870658"/>
          </a:xfrm>
          <a:prstGeom prst="rect">
            <a:avLst/>
          </a:prstGeom>
        </p:spPr>
        <p:txBody>
          <a:bodyPr vert="horz" wrap="square" lIns="0" tIns="99695" rIns="0" bIns="0" rtlCol="0">
            <a:spAutoFit/>
          </a:bodyPr>
          <a:lstStyle/>
          <a:p>
            <a:pPr marL="12700" marR="5080">
              <a:lnSpc>
                <a:spcPts val="5400"/>
              </a:lnSpc>
              <a:spcBef>
                <a:spcPts val="785"/>
              </a:spcBef>
            </a:pPr>
            <a:r>
              <a:rPr sz="4800" b="0" spc="-55" dirty="0">
                <a:solidFill>
                  <a:srgbClr val="000000"/>
                </a:solidFill>
                <a:latin typeface="Calibri Light"/>
                <a:cs typeface="Calibri Light"/>
              </a:rPr>
              <a:t>Master</a:t>
            </a:r>
            <a:r>
              <a:rPr sz="4800" b="0" spc="-140" dirty="0">
                <a:solidFill>
                  <a:srgbClr val="000000"/>
                </a:solidFill>
                <a:latin typeface="Calibri Light"/>
                <a:cs typeface="Calibri Light"/>
              </a:rPr>
              <a:t> </a:t>
            </a:r>
            <a:r>
              <a:rPr sz="4800" b="0" dirty="0">
                <a:solidFill>
                  <a:srgbClr val="000000"/>
                </a:solidFill>
                <a:latin typeface="Calibri Light"/>
                <a:cs typeface="Calibri Light"/>
              </a:rPr>
              <a:t>in</a:t>
            </a:r>
            <a:r>
              <a:rPr sz="4800" b="0" spc="-125" dirty="0">
                <a:solidFill>
                  <a:srgbClr val="000000"/>
                </a:solidFill>
                <a:latin typeface="Calibri Light"/>
                <a:cs typeface="Calibri Light"/>
              </a:rPr>
              <a:t> </a:t>
            </a:r>
            <a:r>
              <a:rPr sz="4800" b="0" spc="-55" dirty="0">
                <a:solidFill>
                  <a:srgbClr val="000000"/>
                </a:solidFill>
                <a:latin typeface="Calibri Light"/>
                <a:cs typeface="Calibri Light"/>
              </a:rPr>
              <a:t>Management </a:t>
            </a:r>
            <a:r>
              <a:rPr sz="4800" b="0" spc="-1115" dirty="0">
                <a:solidFill>
                  <a:srgbClr val="000000"/>
                </a:solidFill>
                <a:latin typeface="Calibri Light"/>
                <a:cs typeface="Calibri Light"/>
              </a:rPr>
              <a:t> </a:t>
            </a:r>
            <a:br>
              <a:rPr lang="en-GB" sz="5000" b="0" spc="-1115" dirty="0">
                <a:solidFill>
                  <a:srgbClr val="000000"/>
                </a:solidFill>
                <a:latin typeface="Calibri Light"/>
                <a:cs typeface="Calibri Light"/>
              </a:rPr>
            </a:br>
            <a:br>
              <a:rPr lang="en-GB" sz="5000" b="0" spc="-1115" dirty="0">
                <a:solidFill>
                  <a:srgbClr val="000000"/>
                </a:solidFill>
                <a:latin typeface="Calibri Light"/>
                <a:cs typeface="Calibri Light"/>
              </a:rPr>
            </a:br>
            <a:r>
              <a:rPr sz="5000" spc="-40" dirty="0">
                <a:solidFill>
                  <a:srgbClr val="000000"/>
                </a:solidFill>
                <a:latin typeface="Calibri Light"/>
                <a:cs typeface="Calibri Light"/>
              </a:rPr>
              <a:t>FINANCIAL</a:t>
            </a:r>
            <a:r>
              <a:rPr lang="en-GB" sz="5000" spc="-40" dirty="0">
                <a:solidFill>
                  <a:srgbClr val="000000"/>
                </a:solidFill>
                <a:latin typeface="Calibri Light"/>
                <a:cs typeface="Calibri Light"/>
              </a:rPr>
              <a:t> </a:t>
            </a:r>
            <a:r>
              <a:rPr sz="5000" spc="-35" dirty="0">
                <a:solidFill>
                  <a:srgbClr val="000000"/>
                </a:solidFill>
                <a:latin typeface="Calibri Light"/>
                <a:cs typeface="Calibri Light"/>
              </a:rPr>
              <a:t>AND</a:t>
            </a:r>
            <a:r>
              <a:rPr lang="en-GB" sz="5000" spc="-35" dirty="0">
                <a:solidFill>
                  <a:srgbClr val="000000"/>
                </a:solidFill>
                <a:latin typeface="Calibri Light"/>
                <a:cs typeface="Calibri Light"/>
              </a:rPr>
              <a:t> ESG REPORTING</a:t>
            </a:r>
            <a:br>
              <a:rPr lang="en-GB" sz="5000" spc="-35" dirty="0">
                <a:solidFill>
                  <a:srgbClr val="000000"/>
                </a:solidFill>
                <a:latin typeface="Calibri Light"/>
                <a:cs typeface="Calibri Light"/>
              </a:rPr>
            </a:br>
            <a:r>
              <a:rPr lang="en-US" sz="5000" spc="-35" dirty="0">
                <a:solidFill>
                  <a:srgbClr val="000000"/>
                </a:solidFill>
                <a:latin typeface="Calibri Light"/>
                <a:cs typeface="Calibri Light"/>
              </a:rPr>
              <a:t>C</a:t>
            </a:r>
            <a:r>
              <a:rPr lang="en-US" altLang="zh-CN" sz="5000" spc="-35" dirty="0">
                <a:solidFill>
                  <a:srgbClr val="000000"/>
                </a:solidFill>
                <a:latin typeface="Calibri Light"/>
                <a:cs typeface="Calibri Light"/>
              </a:rPr>
              <a:t>lass 4</a:t>
            </a:r>
            <a:endParaRPr sz="5000" dirty="0">
              <a:latin typeface="Calibri Light"/>
              <a:cs typeface="Calibri Light"/>
            </a:endParaRPr>
          </a:p>
        </p:txBody>
      </p:sp>
      <p:sp>
        <p:nvSpPr>
          <p:cNvPr id="4" name="object 4"/>
          <p:cNvSpPr txBox="1"/>
          <p:nvPr/>
        </p:nvSpPr>
        <p:spPr>
          <a:xfrm>
            <a:off x="989177" y="4902200"/>
            <a:ext cx="1568450" cy="51371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200" b="0" i="0" u="none" strike="noStrike" kern="1200" cap="none" spc="-30" normalizeH="0" baseline="0" noProof="0" dirty="0">
                <a:ln>
                  <a:noFill/>
                </a:ln>
                <a:solidFill>
                  <a:prstClr val="black"/>
                </a:solidFill>
                <a:effectLst/>
                <a:uLnTx/>
                <a:uFillTx/>
                <a:latin typeface="Calibri Light"/>
                <a:ea typeface="+mn-ea"/>
                <a:cs typeface="Calibri Light"/>
              </a:rPr>
              <a:t>Fall,</a:t>
            </a:r>
            <a:r>
              <a:rPr kumimoji="0" sz="3200" b="0" i="0" u="none" strike="noStrike" kern="1200" cap="none" spc="-114" normalizeH="0" baseline="0" noProof="0" dirty="0">
                <a:ln>
                  <a:noFill/>
                </a:ln>
                <a:solidFill>
                  <a:prstClr val="black"/>
                </a:solidFill>
                <a:effectLst/>
                <a:uLnTx/>
                <a:uFillTx/>
                <a:latin typeface="Calibri Light"/>
                <a:ea typeface="+mn-ea"/>
                <a:cs typeface="Calibri Light"/>
              </a:rPr>
              <a:t> </a:t>
            </a:r>
            <a:r>
              <a:rPr kumimoji="0" sz="3200" b="0" i="0" u="none" strike="noStrike" kern="1200" cap="none" spc="-20" normalizeH="0" baseline="0" noProof="0" dirty="0">
                <a:ln>
                  <a:noFill/>
                </a:ln>
                <a:solidFill>
                  <a:prstClr val="black"/>
                </a:solidFill>
                <a:effectLst/>
                <a:uLnTx/>
                <a:uFillTx/>
                <a:latin typeface="Calibri Light"/>
                <a:ea typeface="+mn-ea"/>
                <a:cs typeface="Calibri Light"/>
              </a:rPr>
              <a:t>202</a:t>
            </a:r>
            <a:r>
              <a:rPr kumimoji="0" lang="en-GB" sz="3200" b="0" i="0" u="none" strike="noStrike" kern="1200" cap="none" spc="-20" normalizeH="0" baseline="0" noProof="0" dirty="0">
                <a:ln>
                  <a:noFill/>
                </a:ln>
                <a:solidFill>
                  <a:prstClr val="black"/>
                </a:solidFill>
                <a:effectLst/>
                <a:uLnTx/>
                <a:uFillTx/>
                <a:latin typeface="Calibri Light"/>
                <a:ea typeface="+mn-ea"/>
                <a:cs typeface="Calibri Light"/>
              </a:rPr>
              <a:t>5</a:t>
            </a:r>
            <a:endParaRPr kumimoji="0" sz="3200" b="0" i="0" u="none" strike="noStrike" kern="1200" cap="none" spc="0" normalizeH="0" baseline="0" noProof="0" dirty="0">
              <a:ln>
                <a:noFill/>
              </a:ln>
              <a:solidFill>
                <a:prstClr val="black"/>
              </a:solidFill>
              <a:effectLst/>
              <a:uLnTx/>
              <a:uFillTx/>
              <a:latin typeface="Calibri Light"/>
              <a:ea typeface="+mn-ea"/>
              <a:cs typeface="Calibri Light"/>
            </a:endParaRPr>
          </a:p>
        </p:txBody>
      </p:sp>
      <p:sp>
        <p:nvSpPr>
          <p:cNvPr id="5" name="object 5"/>
          <p:cNvSpPr/>
          <p:nvPr/>
        </p:nvSpPr>
        <p:spPr>
          <a:xfrm>
            <a:off x="0" y="891539"/>
            <a:ext cx="722630" cy="5072380"/>
          </a:xfrm>
          <a:custGeom>
            <a:avLst/>
            <a:gdLst/>
            <a:ahLst/>
            <a:cxnLst/>
            <a:rect l="l" t="t" r="r" b="b"/>
            <a:pathLst>
              <a:path w="722630" h="5072380">
                <a:moveTo>
                  <a:pt x="722376" y="0"/>
                </a:moveTo>
                <a:lnTo>
                  <a:pt x="0" y="0"/>
                </a:lnTo>
                <a:lnTo>
                  <a:pt x="0" y="5071872"/>
                </a:lnTo>
                <a:lnTo>
                  <a:pt x="722376" y="5071872"/>
                </a:lnTo>
                <a:lnTo>
                  <a:pt x="722376" y="0"/>
                </a:lnTo>
                <a:close/>
              </a:path>
            </a:pathLst>
          </a:custGeom>
          <a:solidFill>
            <a:srgbClr val="4B525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6" name="object 6"/>
          <p:cNvGrpSpPr/>
          <p:nvPr/>
        </p:nvGrpSpPr>
        <p:grpSpPr>
          <a:xfrm>
            <a:off x="7854696" y="4479290"/>
            <a:ext cx="4081145" cy="2378710"/>
            <a:chOff x="7472746" y="3854196"/>
            <a:chExt cx="4081145" cy="2378710"/>
          </a:xfrm>
        </p:grpSpPr>
        <p:pic>
          <p:nvPicPr>
            <p:cNvPr id="7" name="object 7"/>
            <p:cNvPicPr/>
            <p:nvPr/>
          </p:nvPicPr>
          <p:blipFill>
            <a:blip r:embed="rId3" cstate="print"/>
            <a:stretch>
              <a:fillRect/>
            </a:stretch>
          </p:blipFill>
          <p:spPr>
            <a:xfrm>
              <a:off x="7472746" y="4073433"/>
              <a:ext cx="4079200" cy="2159451"/>
            </a:xfrm>
            <a:prstGeom prst="rect">
              <a:avLst/>
            </a:prstGeom>
          </p:spPr>
        </p:pic>
        <p:pic>
          <p:nvPicPr>
            <p:cNvPr id="8" name="object 8"/>
            <p:cNvPicPr/>
            <p:nvPr/>
          </p:nvPicPr>
          <p:blipFill>
            <a:blip r:embed="rId4" cstate="print"/>
            <a:stretch>
              <a:fillRect/>
            </a:stretch>
          </p:blipFill>
          <p:spPr>
            <a:xfrm>
              <a:off x="7552944" y="3854196"/>
              <a:ext cx="4000500" cy="1842490"/>
            </a:xfrm>
            <a:prstGeom prst="rect">
              <a:avLst/>
            </a:prstGeom>
          </p:spPr>
        </p:pic>
      </p:grpSp>
      <p:grpSp>
        <p:nvGrpSpPr>
          <p:cNvPr id="9" name="object 9"/>
          <p:cNvGrpSpPr/>
          <p:nvPr/>
        </p:nvGrpSpPr>
        <p:grpSpPr>
          <a:xfrm>
            <a:off x="7848600" y="168930"/>
            <a:ext cx="4076700" cy="2376170"/>
            <a:chOff x="7477204" y="1164336"/>
            <a:chExt cx="4076700" cy="2376170"/>
          </a:xfrm>
        </p:grpSpPr>
        <p:pic>
          <p:nvPicPr>
            <p:cNvPr id="10" name="object 10"/>
            <p:cNvPicPr/>
            <p:nvPr/>
          </p:nvPicPr>
          <p:blipFill>
            <a:blip r:embed="rId5" cstate="print"/>
            <a:stretch>
              <a:fillRect/>
            </a:stretch>
          </p:blipFill>
          <p:spPr>
            <a:xfrm>
              <a:off x="7477204" y="1383425"/>
              <a:ext cx="4074914" cy="2156742"/>
            </a:xfrm>
            <a:prstGeom prst="rect">
              <a:avLst/>
            </a:prstGeom>
          </p:spPr>
        </p:pic>
        <p:pic>
          <p:nvPicPr>
            <p:cNvPr id="11" name="object 11"/>
            <p:cNvPicPr/>
            <p:nvPr/>
          </p:nvPicPr>
          <p:blipFill>
            <a:blip r:embed="rId6" cstate="print"/>
            <a:stretch>
              <a:fillRect/>
            </a:stretch>
          </p:blipFill>
          <p:spPr>
            <a:xfrm>
              <a:off x="7557515" y="1164336"/>
              <a:ext cx="3995928" cy="1839468"/>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1F8004-D3C3-244F-220E-E6D50A06E499}"/>
              </a:ext>
            </a:extLst>
          </p:cNvPr>
          <p:cNvSpPr txBox="1">
            <a:spLocks/>
          </p:cNvSpPr>
          <p:nvPr/>
        </p:nvSpPr>
        <p:spPr>
          <a:xfrm>
            <a:off x="119360" y="357949"/>
            <a:ext cx="7902388" cy="648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latin typeface="Arial" panose="020B0604020202020204" pitchFamily="34" charset="0"/>
                <a:ea typeface="宋体" panose="02010600030101010101" pitchFamily="2" charset="-122"/>
                <a:cs typeface="Arial" panose="020B0604020202020204" pitchFamily="34" charset="0"/>
              </a:rPr>
              <a:t>Sustainability assurance levels</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4" name="文本框 3">
            <a:extLst>
              <a:ext uri="{FF2B5EF4-FFF2-40B4-BE49-F238E27FC236}">
                <a16:creationId xmlns:a16="http://schemas.microsoft.com/office/drawing/2014/main" id="{6F0EE954-5073-FD4D-8A15-57521CEC9A51}"/>
              </a:ext>
            </a:extLst>
          </p:cNvPr>
          <p:cNvSpPr txBox="1"/>
          <p:nvPr/>
        </p:nvSpPr>
        <p:spPr>
          <a:xfrm>
            <a:off x="6719364" y="1868129"/>
            <a:ext cx="5200573" cy="2554545"/>
          </a:xfrm>
          <a:prstGeom prst="rect">
            <a:avLst/>
          </a:prstGeom>
          <a:noFill/>
        </p:spPr>
        <p:txBody>
          <a:bodyPr wrap="square">
            <a:spAutoFit/>
          </a:bodyPr>
          <a:lstStyle/>
          <a:p>
            <a:pPr marL="342900" indent="-342900" algn="just">
              <a:buFont typeface="Arial" panose="020B0604020202020204" pitchFamily="34" charset="0"/>
              <a:buChar char="•"/>
            </a:pPr>
            <a:r>
              <a:rPr lang="en-US" sz="2000" dirty="0">
                <a:solidFill>
                  <a:schemeClr val="accent1">
                    <a:lumMod val="75000"/>
                  </a:schemeClr>
                </a:solidFill>
                <a:latin typeface="Arial"/>
                <a:cs typeface="Arial"/>
              </a:rPr>
              <a:t>a more </a:t>
            </a:r>
            <a:r>
              <a:rPr lang="en-US" sz="2000" b="1" dirty="0">
                <a:solidFill>
                  <a:schemeClr val="accent1">
                    <a:lumMod val="75000"/>
                  </a:schemeClr>
                </a:solidFill>
                <a:latin typeface="Arial"/>
                <a:cs typeface="Arial"/>
              </a:rPr>
              <a:t>moderate or limited</a:t>
            </a:r>
            <a:r>
              <a:rPr lang="en-US" sz="2000" dirty="0">
                <a:solidFill>
                  <a:schemeClr val="accent1">
                    <a:lumMod val="75000"/>
                  </a:schemeClr>
                </a:solidFill>
                <a:latin typeface="Arial"/>
                <a:cs typeface="Arial"/>
              </a:rPr>
              <a:t> level of assurance. </a:t>
            </a:r>
          </a:p>
          <a:p>
            <a:pPr marL="342900" indent="-342900" algn="just">
              <a:buFont typeface="Arial" panose="020B0604020202020204" pitchFamily="34" charset="0"/>
              <a:buChar char="•"/>
            </a:pPr>
            <a:r>
              <a:rPr lang="en-US" sz="2000" dirty="0">
                <a:solidFill>
                  <a:schemeClr val="accent1">
                    <a:lumMod val="75000"/>
                  </a:schemeClr>
                </a:solidFill>
                <a:latin typeface="Arial"/>
                <a:cs typeface="Arial"/>
              </a:rPr>
              <a:t>the accompanying assurance statement is worded in the </a:t>
            </a:r>
            <a:r>
              <a:rPr lang="en-US" sz="2000" b="1" dirty="0">
                <a:solidFill>
                  <a:schemeClr val="accent1">
                    <a:lumMod val="75000"/>
                  </a:schemeClr>
                </a:solidFill>
                <a:latin typeface="Arial"/>
                <a:cs typeface="Arial"/>
              </a:rPr>
              <a:t>negative form</a:t>
            </a:r>
            <a:r>
              <a:rPr lang="en-US" sz="2000" dirty="0">
                <a:solidFill>
                  <a:schemeClr val="accent1">
                    <a:lumMod val="75000"/>
                  </a:schemeClr>
                </a:solidFill>
                <a:latin typeface="Arial"/>
                <a:cs typeface="Arial"/>
              </a:rPr>
              <a:t>, where the practitioner reports that </a:t>
            </a:r>
            <a:r>
              <a:rPr lang="en-US" sz="2000" i="1" dirty="0">
                <a:solidFill>
                  <a:schemeClr val="accent1">
                    <a:lumMod val="75000"/>
                  </a:schemeClr>
                </a:solidFill>
                <a:latin typeface="Arial"/>
                <a:cs typeface="Arial"/>
              </a:rPr>
              <a:t>‘nothing has come to their attention to indicate that the information is not presented fairly in accordance with the identified criteria’</a:t>
            </a:r>
            <a:r>
              <a:rPr lang="en-US" sz="2000" dirty="0">
                <a:solidFill>
                  <a:schemeClr val="accent1">
                    <a:lumMod val="75000"/>
                  </a:schemeClr>
                </a:solidFill>
                <a:latin typeface="Arial"/>
                <a:cs typeface="Arial"/>
              </a:rPr>
              <a:t>. </a:t>
            </a:r>
          </a:p>
        </p:txBody>
      </p:sp>
      <p:sp>
        <p:nvSpPr>
          <p:cNvPr id="5" name="矩形: 圆角 4">
            <a:extLst>
              <a:ext uri="{FF2B5EF4-FFF2-40B4-BE49-F238E27FC236}">
                <a16:creationId xmlns:a16="http://schemas.microsoft.com/office/drawing/2014/main" id="{2255396F-E1AF-BCBF-0131-5BD135D74B84}"/>
              </a:ext>
            </a:extLst>
          </p:cNvPr>
          <p:cNvSpPr/>
          <p:nvPr/>
        </p:nvSpPr>
        <p:spPr>
          <a:xfrm>
            <a:off x="1203467" y="1106074"/>
            <a:ext cx="2867087" cy="56195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a:solidFill>
                  <a:schemeClr val="bg1"/>
                </a:solidFill>
                <a:latin typeface="Arial"/>
                <a:cs typeface="Arial"/>
              </a:rPr>
              <a:t>Reasonable assurance </a:t>
            </a:r>
          </a:p>
        </p:txBody>
      </p:sp>
      <p:sp>
        <p:nvSpPr>
          <p:cNvPr id="6" name="矩形: 圆角 5">
            <a:extLst>
              <a:ext uri="{FF2B5EF4-FFF2-40B4-BE49-F238E27FC236}">
                <a16:creationId xmlns:a16="http://schemas.microsoft.com/office/drawing/2014/main" id="{E10B6D5C-53AA-81B0-90BC-1498F3E108A4}"/>
              </a:ext>
            </a:extLst>
          </p:cNvPr>
          <p:cNvSpPr/>
          <p:nvPr/>
        </p:nvSpPr>
        <p:spPr>
          <a:xfrm>
            <a:off x="7953313" y="1106073"/>
            <a:ext cx="2407407" cy="561951"/>
          </a:xfrm>
          <a:prstGeom prst="roundRect">
            <a:avLst/>
          </a:prstGeom>
          <a:solidFill>
            <a:schemeClr val="accent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a:solidFill>
                  <a:schemeClr val="bg1"/>
                </a:solidFill>
                <a:latin typeface="Arial"/>
                <a:cs typeface="Arial"/>
              </a:rPr>
              <a:t>Limited assurance </a:t>
            </a:r>
          </a:p>
        </p:txBody>
      </p:sp>
      <p:sp>
        <p:nvSpPr>
          <p:cNvPr id="11" name="文本框 10">
            <a:extLst>
              <a:ext uri="{FF2B5EF4-FFF2-40B4-BE49-F238E27FC236}">
                <a16:creationId xmlns:a16="http://schemas.microsoft.com/office/drawing/2014/main" id="{E6B09204-F4E7-7355-F64B-174F4AD10CEC}"/>
              </a:ext>
            </a:extLst>
          </p:cNvPr>
          <p:cNvSpPr txBox="1"/>
          <p:nvPr/>
        </p:nvSpPr>
        <p:spPr>
          <a:xfrm>
            <a:off x="426720" y="1668026"/>
            <a:ext cx="4971190" cy="3785652"/>
          </a:xfrm>
          <a:prstGeom prst="rect">
            <a:avLst/>
          </a:prstGeom>
          <a:noFill/>
        </p:spPr>
        <p:txBody>
          <a:bodyPr wrap="square" rtlCol="0">
            <a:spAutoFit/>
          </a:bodyPr>
          <a:lstStyle/>
          <a:p>
            <a:pPr marL="342900" indent="-342900" algn="just">
              <a:buFont typeface="Arial" panose="020B0604020202020204" pitchFamily="34" charset="0"/>
              <a:buChar char="•"/>
            </a:pPr>
            <a:r>
              <a:rPr lang="en-US" sz="2000" b="1" dirty="0">
                <a:solidFill>
                  <a:schemeClr val="accent6">
                    <a:lumMod val="75000"/>
                  </a:schemeClr>
                </a:solidFill>
                <a:latin typeface="Arial"/>
                <a:cs typeface="Arial"/>
              </a:rPr>
              <a:t>high level of assurance</a:t>
            </a:r>
            <a:r>
              <a:rPr lang="en-US" sz="2000" dirty="0">
                <a:solidFill>
                  <a:schemeClr val="accent6">
                    <a:lumMod val="75000"/>
                  </a:schemeClr>
                </a:solidFill>
                <a:latin typeface="Arial"/>
                <a:cs typeface="Arial"/>
              </a:rPr>
              <a:t>, but not absolute level of assurance due to limitations of the internal control system and of the assurance process itself. </a:t>
            </a:r>
            <a:endParaRPr lang="en-US" sz="2000" b="1" dirty="0">
              <a:solidFill>
                <a:schemeClr val="accent6">
                  <a:lumMod val="75000"/>
                </a:schemeClr>
              </a:solidFill>
              <a:latin typeface="Arial"/>
              <a:cs typeface="Arial"/>
            </a:endParaRPr>
          </a:p>
          <a:p>
            <a:pPr marL="342900" indent="-342900" algn="just">
              <a:buFont typeface="Arial" panose="020B0604020202020204" pitchFamily="34" charset="0"/>
              <a:buChar char="•"/>
            </a:pPr>
            <a:r>
              <a:rPr lang="en-US" sz="2000" dirty="0">
                <a:solidFill>
                  <a:schemeClr val="accent6">
                    <a:lumMod val="75000"/>
                  </a:schemeClr>
                </a:solidFill>
                <a:latin typeface="Arial"/>
                <a:cs typeface="Arial"/>
              </a:rPr>
              <a:t>provided through a statement in the </a:t>
            </a:r>
            <a:r>
              <a:rPr lang="en-US" sz="2000" b="1" dirty="0">
                <a:solidFill>
                  <a:schemeClr val="accent6">
                    <a:lumMod val="75000"/>
                  </a:schemeClr>
                </a:solidFill>
                <a:latin typeface="Arial"/>
                <a:cs typeface="Arial"/>
              </a:rPr>
              <a:t>positive</a:t>
            </a:r>
            <a:r>
              <a:rPr lang="en-US" sz="2000" dirty="0">
                <a:solidFill>
                  <a:schemeClr val="accent6">
                    <a:lumMod val="75000"/>
                  </a:schemeClr>
                </a:solidFill>
                <a:latin typeface="Arial"/>
                <a:cs typeface="Arial"/>
              </a:rPr>
              <a:t> </a:t>
            </a:r>
            <a:r>
              <a:rPr lang="en-US" sz="2000" b="1" dirty="0">
                <a:solidFill>
                  <a:schemeClr val="accent6">
                    <a:lumMod val="75000"/>
                  </a:schemeClr>
                </a:solidFill>
                <a:latin typeface="Arial"/>
                <a:cs typeface="Arial"/>
              </a:rPr>
              <a:t>form</a:t>
            </a:r>
            <a:r>
              <a:rPr lang="en-US" sz="2000" dirty="0">
                <a:solidFill>
                  <a:schemeClr val="accent6">
                    <a:lumMod val="75000"/>
                  </a:schemeClr>
                </a:solidFill>
                <a:latin typeface="Arial"/>
                <a:cs typeface="Arial"/>
              </a:rPr>
              <a:t> on the accountability matter where the practitioner reports that </a:t>
            </a:r>
            <a:r>
              <a:rPr lang="en-US" sz="2000" i="1" dirty="0">
                <a:solidFill>
                  <a:schemeClr val="accent6">
                    <a:lumMod val="75000"/>
                  </a:schemeClr>
                </a:solidFill>
                <a:latin typeface="Arial"/>
                <a:cs typeface="Arial"/>
              </a:rPr>
              <a:t>‘the information in the environmental and social report conforms in all material respects with the identified criteria’ .</a:t>
            </a:r>
          </a:p>
          <a:p>
            <a:pPr algn="just"/>
            <a:endParaRPr lang="en-US" sz="2000" dirty="0">
              <a:solidFill>
                <a:srgbClr val="002A41"/>
              </a:solidFill>
              <a:latin typeface="Arial"/>
              <a:cs typeface="Arial"/>
            </a:endParaRPr>
          </a:p>
        </p:txBody>
      </p:sp>
    </p:spTree>
    <p:extLst>
      <p:ext uri="{BB962C8B-B14F-4D97-AF65-F5344CB8AC3E}">
        <p14:creationId xmlns:p14="http://schemas.microsoft.com/office/powerpoint/2010/main" val="3066111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7C958-E2E2-9575-BC04-C7AD4DE94862}"/>
              </a:ext>
            </a:extLst>
          </p:cNvPr>
          <p:cNvSpPr txBox="1">
            <a:spLocks/>
          </p:cNvSpPr>
          <p:nvPr/>
        </p:nvSpPr>
        <p:spPr>
          <a:xfrm>
            <a:off x="375919" y="310512"/>
            <a:ext cx="9068705" cy="648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latin typeface="Arial" panose="020B0604020202020204" pitchFamily="34" charset="0"/>
              </a:rPr>
              <a:t>Sustainability assurance development in EU</a:t>
            </a:r>
            <a:endParaRPr lang="en-US" sz="3200" dirty="0">
              <a:latin typeface="Arial" panose="020B0604020202020204" pitchFamily="34" charset="0"/>
            </a:endParaRPr>
          </a:p>
        </p:txBody>
      </p:sp>
      <p:sp>
        <p:nvSpPr>
          <p:cNvPr id="3" name="内容占位符 4">
            <a:extLst>
              <a:ext uri="{FF2B5EF4-FFF2-40B4-BE49-F238E27FC236}">
                <a16:creationId xmlns:a16="http://schemas.microsoft.com/office/drawing/2014/main" id="{3F9C5F8A-DA7D-2108-9126-9C95C692C114}"/>
              </a:ext>
            </a:extLst>
          </p:cNvPr>
          <p:cNvSpPr txBox="1">
            <a:spLocks/>
          </p:cNvSpPr>
          <p:nvPr/>
        </p:nvSpPr>
        <p:spPr>
          <a:xfrm>
            <a:off x="175504" y="1064738"/>
            <a:ext cx="11562079" cy="5482750"/>
          </a:xfrm>
        </p:spPr>
        <p:txBody>
          <a:bodyPr lIns="0" tIns="0" rIns="0" bIns="0">
            <a:noAutofit/>
          </a:bodyPr>
          <a:lstStyle>
            <a:lvl1pPr marL="0" indent="0" algn="l" rtl="0" eaLnBrk="1" fontAlgn="base" hangingPunct="1">
              <a:spcBef>
                <a:spcPts val="800"/>
              </a:spcBef>
              <a:spcAft>
                <a:spcPct val="0"/>
              </a:spcAft>
              <a:buFont typeface="Arial" charset="0"/>
              <a:buNone/>
              <a:defRPr sz="1800" kern="1200">
                <a:solidFill>
                  <a:srgbClr val="002A41"/>
                </a:solidFill>
                <a:latin typeface="Arial"/>
                <a:ea typeface="+mn-ea"/>
                <a:cs typeface="Arial"/>
              </a:defRPr>
            </a:lvl1pPr>
            <a:lvl2pPr marL="288000" indent="-288000" algn="l" rtl="0" eaLnBrk="1" fontAlgn="base" hangingPunct="1">
              <a:spcBef>
                <a:spcPts val="800"/>
              </a:spcBef>
              <a:spcAft>
                <a:spcPct val="0"/>
              </a:spcAft>
              <a:buClr>
                <a:srgbClr val="68246D"/>
              </a:buClr>
              <a:buFont typeface="Arial"/>
              <a:buChar char="•"/>
              <a:defRPr sz="1800" kern="1200">
                <a:solidFill>
                  <a:srgbClr val="002A41"/>
                </a:solidFill>
                <a:latin typeface="Arial"/>
                <a:ea typeface="+mn-ea"/>
                <a:cs typeface="Arial"/>
              </a:defRPr>
            </a:lvl2pPr>
            <a:lvl3pPr marL="576000" indent="-288000" algn="l" rtl="0" eaLnBrk="1" fontAlgn="base" hangingPunct="1">
              <a:spcBef>
                <a:spcPts val="800"/>
              </a:spcBef>
              <a:spcAft>
                <a:spcPct val="0"/>
              </a:spcAft>
              <a:buFont typeface="Lucida Grande"/>
              <a:buChar char="–"/>
              <a:defRPr sz="1800" kern="1200">
                <a:solidFill>
                  <a:srgbClr val="002A41"/>
                </a:solidFill>
                <a:latin typeface="Arial"/>
                <a:ea typeface="+mn-ea"/>
                <a:cs typeface="Arial"/>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Arial"/>
                <a:ea typeface="+mn-ea"/>
                <a:cs typeface="Arial"/>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GB" sz="2400" b="1" dirty="0">
                <a:solidFill>
                  <a:schemeClr val="tx1"/>
                </a:solidFill>
                <a:latin typeface="+mn-lt"/>
                <a:cs typeface="+mn-cs"/>
              </a:rPr>
              <a:t>CSRD (Corporate Sustainability Reporting Directive)</a:t>
            </a:r>
          </a:p>
          <a:p>
            <a:pPr marL="342900" indent="-342900" algn="just">
              <a:buFont typeface="Arial" panose="020B0604020202020204" pitchFamily="34" charset="0"/>
              <a:buChar char="•"/>
            </a:pPr>
            <a:r>
              <a:rPr lang="en-GB" sz="2400" dirty="0">
                <a:solidFill>
                  <a:schemeClr val="tx1"/>
                </a:solidFill>
                <a:latin typeface="+mn-lt"/>
                <a:cs typeface="+mn-cs"/>
              </a:rPr>
              <a:t>The CSRD would include </a:t>
            </a:r>
            <a:r>
              <a:rPr lang="en-GB" sz="2400" b="1" dirty="0">
                <a:solidFill>
                  <a:schemeClr val="tx1"/>
                </a:solidFill>
                <a:latin typeface="+mn-lt"/>
                <a:cs typeface="+mn-cs"/>
              </a:rPr>
              <a:t>a mandatory assurance obligation </a:t>
            </a:r>
            <a:r>
              <a:rPr lang="en-GB" sz="2400" dirty="0">
                <a:solidFill>
                  <a:schemeClr val="tx1"/>
                </a:solidFill>
                <a:latin typeface="+mn-lt"/>
                <a:cs typeface="+mn-cs"/>
              </a:rPr>
              <a:t>for all reported sustainability information, including the disclosures required under the EU Taxonomy Regulation.</a:t>
            </a:r>
          </a:p>
          <a:p>
            <a:pPr marL="342900" indent="-342900" algn="just">
              <a:buFont typeface="Arial" panose="020B0604020202020204" pitchFamily="34" charset="0"/>
              <a:buChar char="•"/>
            </a:pPr>
            <a:r>
              <a:rPr lang="en-GB" sz="2400" strike="sngStrike" dirty="0">
                <a:solidFill>
                  <a:schemeClr val="tx1"/>
                </a:solidFill>
                <a:latin typeface="+mn-lt"/>
                <a:cs typeface="+mn-cs"/>
              </a:rPr>
              <a:t>The CSRD requirements begin with </a:t>
            </a:r>
            <a:r>
              <a:rPr lang="en-GB" sz="2400" b="1" strike="sngStrike" dirty="0">
                <a:solidFill>
                  <a:schemeClr val="tx1"/>
                </a:solidFill>
                <a:latin typeface="+mn-lt"/>
                <a:cs typeface="+mn-cs"/>
              </a:rPr>
              <a:t>limited assurance and expand to reasonable assurance </a:t>
            </a:r>
            <a:r>
              <a:rPr lang="en-GB" sz="2400" strike="sngStrike" dirty="0">
                <a:solidFill>
                  <a:schemeClr val="tx1"/>
                </a:solidFill>
                <a:latin typeface="+mn-lt"/>
                <a:cs typeface="+mn-cs"/>
              </a:rPr>
              <a:t>at a later date. </a:t>
            </a:r>
          </a:p>
          <a:p>
            <a:pPr marL="342900" indent="-342900" algn="just">
              <a:buFont typeface="Arial" panose="020B0604020202020204" pitchFamily="34" charset="0"/>
              <a:buChar char="•"/>
            </a:pPr>
            <a:r>
              <a:rPr lang="en-GB" sz="2400" dirty="0">
                <a:solidFill>
                  <a:schemeClr val="tx1"/>
                </a:solidFill>
                <a:latin typeface="+mn-lt"/>
                <a:cs typeface="+mn-cs"/>
              </a:rPr>
              <a:t>Omnibus (2025): keep the assurance requirement at the level of </a:t>
            </a:r>
            <a:r>
              <a:rPr lang="en-GB" sz="2400" b="1" dirty="0">
                <a:solidFill>
                  <a:schemeClr val="tx1"/>
                </a:solidFill>
                <a:latin typeface="+mn-lt"/>
                <a:cs typeface="+mn-cs"/>
              </a:rPr>
              <a:t>“limited” </a:t>
            </a:r>
            <a:r>
              <a:rPr lang="en-GB" sz="2400" dirty="0">
                <a:solidFill>
                  <a:schemeClr val="tx1"/>
                </a:solidFill>
                <a:latin typeface="+mn-lt"/>
                <a:cs typeface="+mn-cs"/>
              </a:rPr>
              <a:t>assurance, </a:t>
            </a:r>
            <a:r>
              <a:rPr lang="en-GB" sz="2400" b="1" dirty="0">
                <a:solidFill>
                  <a:schemeClr val="tx1"/>
                </a:solidFill>
                <a:latin typeface="+mn-lt"/>
                <a:cs typeface="+mn-cs"/>
              </a:rPr>
              <a:t>not moving </a:t>
            </a:r>
            <a:r>
              <a:rPr lang="en-GB" sz="2400" dirty="0">
                <a:solidFill>
                  <a:schemeClr val="tx1"/>
                </a:solidFill>
                <a:latin typeface="+mn-lt"/>
                <a:cs typeface="+mn-cs"/>
              </a:rPr>
              <a:t>in the future to the more demanding level of “reasonable” assurance</a:t>
            </a:r>
            <a:endParaRPr lang="en-US" sz="2400" dirty="0">
              <a:solidFill>
                <a:schemeClr val="tx1"/>
              </a:solidFill>
              <a:latin typeface="+mn-lt"/>
              <a:cs typeface="+mn-cs"/>
            </a:endParaRPr>
          </a:p>
        </p:txBody>
      </p:sp>
      <p:graphicFrame>
        <p:nvGraphicFramePr>
          <p:cNvPr id="4" name="表格 3">
            <a:extLst>
              <a:ext uri="{FF2B5EF4-FFF2-40B4-BE49-F238E27FC236}">
                <a16:creationId xmlns:a16="http://schemas.microsoft.com/office/drawing/2014/main" id="{DB8DE753-FDC5-8B8E-5770-1189FEE0855E}"/>
              </a:ext>
            </a:extLst>
          </p:cNvPr>
          <p:cNvGraphicFramePr>
            <a:graphicFrameLocks noGrp="1"/>
          </p:cNvGraphicFramePr>
          <p:nvPr>
            <p:extLst>
              <p:ext uri="{D42A27DB-BD31-4B8C-83A1-F6EECF244321}">
                <p14:modId xmlns:p14="http://schemas.microsoft.com/office/powerpoint/2010/main" val="583455658"/>
              </p:ext>
            </p:extLst>
          </p:nvPr>
        </p:nvGraphicFramePr>
        <p:xfrm>
          <a:off x="314960" y="4164905"/>
          <a:ext cx="11562079" cy="2693095"/>
        </p:xfrm>
        <a:graphic>
          <a:graphicData uri="http://schemas.openxmlformats.org/drawingml/2006/table">
            <a:tbl>
              <a:tblPr firstRow="1" bandRow="1"/>
              <a:tblGrid>
                <a:gridCol w="1102846">
                  <a:extLst>
                    <a:ext uri="{9D8B030D-6E8A-4147-A177-3AD203B41FA5}">
                      <a16:colId xmlns:a16="http://schemas.microsoft.com/office/drawing/2014/main" val="1895987443"/>
                    </a:ext>
                  </a:extLst>
                </a:gridCol>
                <a:gridCol w="10459233">
                  <a:extLst>
                    <a:ext uri="{9D8B030D-6E8A-4147-A177-3AD203B41FA5}">
                      <a16:colId xmlns:a16="http://schemas.microsoft.com/office/drawing/2014/main" val="3923605077"/>
                    </a:ext>
                  </a:extLst>
                </a:gridCol>
              </a:tblGrid>
              <a:tr h="538619">
                <a:tc>
                  <a:txBody>
                    <a:bodyPr/>
                    <a:lstStyle/>
                    <a:p>
                      <a:r>
                        <a:rPr lang="en-GB" b="1" dirty="0"/>
                        <a:t>Jan 2024</a:t>
                      </a:r>
                    </a:p>
                  </a:txBody>
                  <a:tcPr>
                    <a:solidFill>
                      <a:schemeClr val="accent5">
                        <a:lumMod val="60000"/>
                        <a:lumOff val="40000"/>
                      </a:schemeClr>
                    </a:solidFill>
                  </a:tcPr>
                </a:tc>
                <a:tc>
                  <a:txBody>
                    <a:bodyPr/>
                    <a:lstStyle/>
                    <a:p>
                      <a:r>
                        <a:rPr lang="en-GB" dirty="0"/>
                        <a:t>First tier of companies starts CSRD sustainability reporting</a:t>
                      </a:r>
                    </a:p>
                  </a:txBody>
                  <a:tcPr>
                    <a:solidFill>
                      <a:schemeClr val="accent5">
                        <a:lumMod val="20000"/>
                        <a:lumOff val="80000"/>
                      </a:schemeClr>
                    </a:solidFill>
                  </a:tcPr>
                </a:tc>
                <a:extLst>
                  <a:ext uri="{0D108BD9-81ED-4DB2-BD59-A6C34878D82A}">
                    <a16:rowId xmlns:a16="http://schemas.microsoft.com/office/drawing/2014/main" val="1592397281"/>
                  </a:ext>
                </a:extLst>
              </a:tr>
              <a:tr h="538619">
                <a:tc>
                  <a:txBody>
                    <a:bodyPr/>
                    <a:lstStyle/>
                    <a:p>
                      <a:r>
                        <a:rPr lang="en-GB" b="1" dirty="0"/>
                        <a:t>Sep 2024</a:t>
                      </a:r>
                    </a:p>
                  </a:txBody>
                  <a:tcPr>
                    <a:solidFill>
                      <a:schemeClr val="accent5">
                        <a:lumMod val="60000"/>
                        <a:lumOff val="40000"/>
                      </a:schemeClr>
                    </a:solidFill>
                  </a:tcPr>
                </a:tc>
                <a:tc>
                  <a:txBody>
                    <a:bodyPr/>
                    <a:lstStyle/>
                    <a:p>
                      <a:r>
                        <a:rPr lang="en-GB" dirty="0"/>
                        <a:t>The IAASB approves International Standard on Sustainability Assurance 5000 (ISSA 5000)</a:t>
                      </a:r>
                    </a:p>
                  </a:txBody>
                  <a:tcPr>
                    <a:solidFill>
                      <a:schemeClr val="accent5">
                        <a:lumMod val="20000"/>
                        <a:lumOff val="80000"/>
                      </a:schemeClr>
                    </a:solidFill>
                  </a:tcPr>
                </a:tc>
                <a:extLst>
                  <a:ext uri="{0D108BD9-81ED-4DB2-BD59-A6C34878D82A}">
                    <a16:rowId xmlns:a16="http://schemas.microsoft.com/office/drawing/2014/main" val="23277761"/>
                  </a:ext>
                </a:extLst>
              </a:tr>
              <a:tr h="538619">
                <a:tc>
                  <a:txBody>
                    <a:bodyPr/>
                    <a:lstStyle/>
                    <a:p>
                      <a:r>
                        <a:rPr lang="en-GB" b="1" dirty="0"/>
                        <a:t>Oct 2026</a:t>
                      </a:r>
                    </a:p>
                  </a:txBody>
                  <a:tcPr>
                    <a:solidFill>
                      <a:schemeClr val="accent5">
                        <a:lumMod val="60000"/>
                        <a:lumOff val="40000"/>
                      </a:schemeClr>
                    </a:solidFill>
                  </a:tcPr>
                </a:tc>
                <a:tc>
                  <a:txBody>
                    <a:bodyPr/>
                    <a:lstStyle/>
                    <a:p>
                      <a:r>
                        <a:rPr lang="en-GB" dirty="0"/>
                        <a:t>The European Commission is expected to adopt limited assurance standards</a:t>
                      </a:r>
                    </a:p>
                  </a:txBody>
                  <a:tcPr>
                    <a:solidFill>
                      <a:schemeClr val="accent5">
                        <a:lumMod val="20000"/>
                        <a:lumOff val="80000"/>
                      </a:schemeClr>
                    </a:solidFill>
                  </a:tcPr>
                </a:tc>
                <a:extLst>
                  <a:ext uri="{0D108BD9-81ED-4DB2-BD59-A6C34878D82A}">
                    <a16:rowId xmlns:a16="http://schemas.microsoft.com/office/drawing/2014/main" val="3454798740"/>
                  </a:ext>
                </a:extLst>
              </a:tr>
              <a:tr h="538619">
                <a:tc>
                  <a:txBody>
                    <a:bodyPr/>
                    <a:lstStyle/>
                    <a:p>
                      <a:r>
                        <a:rPr lang="en-GB" b="1" dirty="0"/>
                        <a:t>Dec 2026</a:t>
                      </a:r>
                    </a:p>
                  </a:txBody>
                  <a:tcPr>
                    <a:solidFill>
                      <a:schemeClr val="accent5">
                        <a:lumMod val="60000"/>
                        <a:lumOff val="40000"/>
                      </a:schemeClr>
                    </a:solidFill>
                  </a:tcPr>
                </a:tc>
                <a:tc>
                  <a:txBody>
                    <a:bodyPr/>
                    <a:lstStyle/>
                    <a:p>
                      <a:r>
                        <a:rPr lang="en-GB" dirty="0"/>
                        <a:t>The ISSA 5000 standards become effective</a:t>
                      </a:r>
                    </a:p>
                  </a:txBody>
                  <a:tcPr>
                    <a:solidFill>
                      <a:schemeClr val="accent5">
                        <a:lumMod val="20000"/>
                        <a:lumOff val="80000"/>
                      </a:schemeClr>
                    </a:solidFill>
                  </a:tcPr>
                </a:tc>
                <a:extLst>
                  <a:ext uri="{0D108BD9-81ED-4DB2-BD59-A6C34878D82A}">
                    <a16:rowId xmlns:a16="http://schemas.microsoft.com/office/drawing/2014/main" val="3545823139"/>
                  </a:ext>
                </a:extLst>
              </a:tr>
              <a:tr h="538619">
                <a:tc>
                  <a:txBody>
                    <a:bodyPr/>
                    <a:lstStyle/>
                    <a:p>
                      <a:r>
                        <a:rPr lang="en-GB" b="1" dirty="0"/>
                        <a:t>Oct 2028 </a:t>
                      </a:r>
                    </a:p>
                  </a:txBody>
                  <a:tcPr>
                    <a:solidFill>
                      <a:schemeClr val="accent5">
                        <a:lumMod val="60000"/>
                        <a:lumOff val="40000"/>
                      </a:schemeClr>
                    </a:solidFill>
                  </a:tcPr>
                </a:tc>
                <a:tc>
                  <a:txBody>
                    <a:bodyPr/>
                    <a:lstStyle/>
                    <a:p>
                      <a:r>
                        <a:rPr lang="en-GB" dirty="0"/>
                        <a:t>Adoption of the reasonable assurance standards (depending on feasibility study)</a:t>
                      </a:r>
                    </a:p>
                  </a:txBody>
                  <a:tcPr>
                    <a:solidFill>
                      <a:schemeClr val="accent5">
                        <a:lumMod val="20000"/>
                        <a:lumOff val="80000"/>
                      </a:schemeClr>
                    </a:solidFill>
                  </a:tcPr>
                </a:tc>
                <a:extLst>
                  <a:ext uri="{0D108BD9-81ED-4DB2-BD59-A6C34878D82A}">
                    <a16:rowId xmlns:a16="http://schemas.microsoft.com/office/drawing/2014/main" val="210597292"/>
                  </a:ext>
                </a:extLst>
              </a:tr>
            </a:tbl>
          </a:graphicData>
        </a:graphic>
      </p:graphicFrame>
    </p:spTree>
    <p:extLst>
      <p:ext uri="{BB962C8B-B14F-4D97-AF65-F5344CB8AC3E}">
        <p14:creationId xmlns:p14="http://schemas.microsoft.com/office/powerpoint/2010/main" val="3114860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62009-341D-D712-EC76-5DA1F7581127}"/>
              </a:ext>
            </a:extLst>
          </p:cNvPr>
          <p:cNvSpPr txBox="1">
            <a:spLocks/>
          </p:cNvSpPr>
          <p:nvPr/>
        </p:nvSpPr>
        <p:spPr>
          <a:xfrm>
            <a:off x="460509" y="469151"/>
            <a:ext cx="7902388" cy="648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Arial" panose="020B0604020202020204" pitchFamily="34" charset="0"/>
                <a:cs typeface="Arial" panose="020B0604020202020204" pitchFamily="34" charset="0"/>
              </a:rPr>
              <a:t>Special nature of sustainability assurance </a:t>
            </a:r>
          </a:p>
        </p:txBody>
      </p:sp>
      <p:sp>
        <p:nvSpPr>
          <p:cNvPr id="7" name="内容占位符 4">
            <a:extLst>
              <a:ext uri="{FF2B5EF4-FFF2-40B4-BE49-F238E27FC236}">
                <a16:creationId xmlns:a16="http://schemas.microsoft.com/office/drawing/2014/main" id="{CD45B20A-6B9D-B947-B0F0-931F56248F5F}"/>
              </a:ext>
            </a:extLst>
          </p:cNvPr>
          <p:cNvSpPr txBox="1">
            <a:spLocks/>
          </p:cNvSpPr>
          <p:nvPr/>
        </p:nvSpPr>
        <p:spPr>
          <a:xfrm>
            <a:off x="460509" y="1356342"/>
            <a:ext cx="11270981" cy="30525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buFont typeface="Arial" panose="020B0604020202020204" pitchFamily="34" charset="0"/>
              <a:buAutoNum type="arabicPeriod"/>
            </a:pPr>
            <a:r>
              <a:rPr lang="en-US" sz="2400" b="1" dirty="0"/>
              <a:t>The existence of a competitive market</a:t>
            </a:r>
          </a:p>
          <a:p>
            <a:pPr marL="342900" indent="-342900">
              <a:lnSpc>
                <a:spcPct val="150000"/>
              </a:lnSpc>
              <a:buFont typeface="Wingdings" panose="05000000000000000000" pitchFamily="2" charset="2"/>
              <a:buChar char="§"/>
            </a:pPr>
            <a:r>
              <a:rPr lang="en-US" sz="2400" dirty="0"/>
              <a:t>Different types of providers </a:t>
            </a:r>
          </a:p>
          <a:p>
            <a:pPr>
              <a:lnSpc>
                <a:spcPct val="150000"/>
              </a:lnSpc>
            </a:pPr>
            <a:r>
              <a:rPr lang="en-US" sz="2400" b="1" dirty="0"/>
              <a:t>2. The diversity of the subject matter examined </a:t>
            </a:r>
          </a:p>
          <a:p>
            <a:pPr marL="342900" indent="-342900">
              <a:lnSpc>
                <a:spcPct val="150000"/>
              </a:lnSpc>
              <a:buFont typeface="Wingdings" panose="05000000000000000000" pitchFamily="2" charset="2"/>
              <a:buChar char="§"/>
            </a:pPr>
            <a:r>
              <a:rPr lang="en-US" sz="2400" dirty="0"/>
              <a:t>Different types of subject matters </a:t>
            </a:r>
            <a:r>
              <a:rPr lang="en-US" altLang="zh-CN" sz="2400" dirty="0"/>
              <a:t>and forms of information </a:t>
            </a:r>
            <a:endParaRPr lang="en-US" sz="2400" dirty="0"/>
          </a:p>
          <a:p>
            <a:pPr>
              <a:lnSpc>
                <a:spcPct val="150000"/>
              </a:lnSpc>
            </a:pPr>
            <a:r>
              <a:rPr lang="en-US" sz="2400" b="1" dirty="0"/>
              <a:t>3. The lack of analytic rigor that arises in double-entry systems </a:t>
            </a:r>
          </a:p>
          <a:p>
            <a:pPr marL="342900" indent="-342900">
              <a:lnSpc>
                <a:spcPct val="150000"/>
              </a:lnSpc>
              <a:buFont typeface="Wingdings" panose="05000000000000000000" pitchFamily="2" charset="2"/>
              <a:buChar char="§"/>
            </a:pPr>
            <a:r>
              <a:rPr lang="en-US" sz="2400" dirty="0"/>
              <a:t>Risk of material misstatement </a:t>
            </a:r>
          </a:p>
          <a:p>
            <a:pPr>
              <a:lnSpc>
                <a:spcPct val="150000"/>
              </a:lnSpc>
            </a:pPr>
            <a:r>
              <a:rPr lang="en-US" sz="2400" b="1" dirty="0"/>
              <a:t>4. The relative lack of well-developed criteria </a:t>
            </a:r>
          </a:p>
          <a:p>
            <a:pPr marL="342900" indent="-342900">
              <a:lnSpc>
                <a:spcPct val="150000"/>
              </a:lnSpc>
              <a:buFont typeface="Wingdings" panose="05000000000000000000" pitchFamily="2" charset="2"/>
              <a:buChar char="§"/>
            </a:pPr>
            <a:r>
              <a:rPr lang="en-US" sz="2400" dirty="0"/>
              <a:t>Appropriate assurance techniques and approaches? </a:t>
            </a:r>
          </a:p>
        </p:txBody>
      </p:sp>
    </p:spTree>
    <p:extLst>
      <p:ext uri="{BB962C8B-B14F-4D97-AF65-F5344CB8AC3E}">
        <p14:creationId xmlns:p14="http://schemas.microsoft.com/office/powerpoint/2010/main" val="4139782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13911A1-69E5-7312-5498-C4ACB2ED2F31}"/>
              </a:ext>
            </a:extLst>
          </p:cNvPr>
          <p:cNvSpPr txBox="1">
            <a:spLocks/>
          </p:cNvSpPr>
          <p:nvPr/>
        </p:nvSpPr>
        <p:spPr>
          <a:xfrm>
            <a:off x="379011" y="406521"/>
            <a:ext cx="7902388" cy="648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latin typeface="Arial" panose="020B0604020202020204" pitchFamily="34" charset="0"/>
                <a:ea typeface="宋体" panose="02010600030101010101" pitchFamily="2" charset="-122"/>
                <a:cs typeface="Arial" panose="020B0604020202020204" pitchFamily="34" charset="0"/>
              </a:rPr>
              <a:t>Some examples…</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4" name="内容占位符 4">
            <a:extLst>
              <a:ext uri="{FF2B5EF4-FFF2-40B4-BE49-F238E27FC236}">
                <a16:creationId xmlns:a16="http://schemas.microsoft.com/office/drawing/2014/main" id="{8A8C7AD3-3B1D-A98E-2823-1EFD70A31510}"/>
              </a:ext>
            </a:extLst>
          </p:cNvPr>
          <p:cNvSpPr txBox="1">
            <a:spLocks/>
          </p:cNvSpPr>
          <p:nvPr/>
        </p:nvSpPr>
        <p:spPr>
          <a:xfrm>
            <a:off x="527010" y="1775964"/>
            <a:ext cx="9479984" cy="30525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FF0000"/>
                </a:solidFill>
              </a:rPr>
              <a:t>Let’s look at some examples from different companies.</a:t>
            </a:r>
          </a:p>
          <a:p>
            <a:pPr marL="0" indent="0">
              <a:buNone/>
            </a:pPr>
            <a:r>
              <a:rPr lang="en-US" dirty="0">
                <a:solidFill>
                  <a:srgbClr val="FF0000"/>
                </a:solidFill>
              </a:rPr>
              <a:t>What are the similarities and differences among them? </a:t>
            </a:r>
          </a:p>
          <a:p>
            <a:pPr marL="285750" indent="-285750">
              <a:buFont typeface="Wingdings" panose="05000000000000000000" pitchFamily="2" charset="2"/>
              <a:buChar char="§"/>
            </a:pPr>
            <a:r>
              <a:rPr lang="en-US" dirty="0"/>
              <a:t>The report format</a:t>
            </a:r>
          </a:p>
          <a:p>
            <a:pPr marL="285750" indent="-285750">
              <a:buFont typeface="Wingdings" panose="05000000000000000000" pitchFamily="2" charset="2"/>
              <a:buChar char="§"/>
            </a:pPr>
            <a:r>
              <a:rPr lang="en-US" dirty="0"/>
              <a:t>Subject matter (specific reports/comprehensive CSR reports)</a:t>
            </a:r>
          </a:p>
          <a:p>
            <a:pPr marL="285750" indent="-285750">
              <a:buFont typeface="Wingdings" panose="05000000000000000000" pitchFamily="2" charset="2"/>
              <a:buChar char="§"/>
            </a:pPr>
            <a:r>
              <a:rPr lang="en-US" dirty="0"/>
              <a:t>Assurance provider </a:t>
            </a:r>
          </a:p>
          <a:p>
            <a:pPr marL="285750" indent="-285750">
              <a:buFont typeface="Wingdings" panose="05000000000000000000" pitchFamily="2" charset="2"/>
              <a:buChar char="§"/>
            </a:pPr>
            <a:r>
              <a:rPr lang="en-US" dirty="0"/>
              <a:t>Assurance level  </a:t>
            </a:r>
          </a:p>
          <a:p>
            <a:endParaRPr lang="en-US" dirty="0"/>
          </a:p>
        </p:txBody>
      </p:sp>
    </p:spTree>
    <p:extLst>
      <p:ext uri="{BB962C8B-B14F-4D97-AF65-F5344CB8AC3E}">
        <p14:creationId xmlns:p14="http://schemas.microsoft.com/office/powerpoint/2010/main" val="1357036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ACDF458-4C47-4F6D-9171-6770F1DF1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593459" cy="6797348"/>
          </a:xfrm>
          <a:prstGeom prst="rect">
            <a:avLst/>
          </a:prstGeom>
        </p:spPr>
      </p:pic>
      <p:grpSp>
        <p:nvGrpSpPr>
          <p:cNvPr id="3" name="组合 2">
            <a:extLst>
              <a:ext uri="{FF2B5EF4-FFF2-40B4-BE49-F238E27FC236}">
                <a16:creationId xmlns:a16="http://schemas.microsoft.com/office/drawing/2014/main" id="{B27F5E7A-7A60-410D-9A79-1EC30ACA7795}"/>
              </a:ext>
            </a:extLst>
          </p:cNvPr>
          <p:cNvGrpSpPr/>
          <p:nvPr/>
        </p:nvGrpSpPr>
        <p:grpSpPr>
          <a:xfrm>
            <a:off x="3114194" y="399601"/>
            <a:ext cx="2260547" cy="276999"/>
            <a:chOff x="4448174" y="2035642"/>
            <a:chExt cx="2260547" cy="276999"/>
          </a:xfrm>
        </p:grpSpPr>
        <p:sp>
          <p:nvSpPr>
            <p:cNvPr id="10" name="标注: 弯曲线形 9">
              <a:extLst>
                <a:ext uri="{FF2B5EF4-FFF2-40B4-BE49-F238E27FC236}">
                  <a16:creationId xmlns:a16="http://schemas.microsoft.com/office/drawing/2014/main" id="{CD17599D-CC5C-4682-B541-D3FD4FCC0425}"/>
                </a:ext>
              </a:extLst>
            </p:cNvPr>
            <p:cNvSpPr/>
            <p:nvPr/>
          </p:nvSpPr>
          <p:spPr>
            <a:xfrm>
              <a:off x="4705350" y="2035642"/>
              <a:ext cx="1789918" cy="255244"/>
            </a:xfrm>
            <a:prstGeom prst="borderCallout2">
              <a:avLst>
                <a:gd name="adj1" fmla="val 18750"/>
                <a:gd name="adj2" fmla="val -8333"/>
                <a:gd name="adj3" fmla="val 18750"/>
                <a:gd name="adj4" fmla="val -16667"/>
                <a:gd name="adj5" fmla="val 389937"/>
                <a:gd name="adj6" fmla="val -129611"/>
              </a:avLst>
            </a:prstGeom>
            <a:noFill/>
            <a:ln>
              <a:solidFill>
                <a:schemeClr val="accent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文本框 10">
              <a:extLst>
                <a:ext uri="{FF2B5EF4-FFF2-40B4-BE49-F238E27FC236}">
                  <a16:creationId xmlns:a16="http://schemas.microsoft.com/office/drawing/2014/main" id="{91BE4DEB-F2B5-4D44-AFAD-7252724B311B}"/>
                </a:ext>
              </a:extLst>
            </p:cNvPr>
            <p:cNvSpPr txBox="1"/>
            <p:nvPr/>
          </p:nvSpPr>
          <p:spPr>
            <a:xfrm>
              <a:off x="4448174" y="2035642"/>
              <a:ext cx="2260547" cy="276999"/>
            </a:xfrm>
            <a:prstGeom prst="rect">
              <a:avLst/>
            </a:prstGeom>
            <a:noFill/>
          </p:spPr>
          <p:txBody>
            <a:bodyPr wrap="square" rtlCol="0">
              <a:spAutoFit/>
            </a:bodyPr>
            <a:lstStyle/>
            <a:p>
              <a:pPr algn="ctr"/>
              <a:r>
                <a:rPr lang="en-US" sz="1200" dirty="0">
                  <a:solidFill>
                    <a:schemeClr val="accent2">
                      <a:lumMod val="60000"/>
                      <a:lumOff val="40000"/>
                    </a:schemeClr>
                  </a:solidFill>
                </a:rPr>
                <a:t>Subject matter</a:t>
              </a:r>
            </a:p>
          </p:txBody>
        </p:sp>
      </p:grpSp>
      <p:grpSp>
        <p:nvGrpSpPr>
          <p:cNvPr id="5" name="组合 4">
            <a:extLst>
              <a:ext uri="{FF2B5EF4-FFF2-40B4-BE49-F238E27FC236}">
                <a16:creationId xmlns:a16="http://schemas.microsoft.com/office/drawing/2014/main" id="{C3BEE8BF-B7ED-4194-940D-A797449045E2}"/>
              </a:ext>
            </a:extLst>
          </p:cNvPr>
          <p:cNvGrpSpPr/>
          <p:nvPr/>
        </p:nvGrpSpPr>
        <p:grpSpPr>
          <a:xfrm>
            <a:off x="5700011" y="2154604"/>
            <a:ext cx="1204054" cy="298757"/>
            <a:chOff x="4705350" y="2707054"/>
            <a:chExt cx="1204054" cy="298757"/>
          </a:xfrm>
        </p:grpSpPr>
        <p:sp>
          <p:nvSpPr>
            <p:cNvPr id="12" name="标注: 弯曲线形 11">
              <a:extLst>
                <a:ext uri="{FF2B5EF4-FFF2-40B4-BE49-F238E27FC236}">
                  <a16:creationId xmlns:a16="http://schemas.microsoft.com/office/drawing/2014/main" id="{843E5CD0-D58C-4C7D-A82D-F53CFF65C417}"/>
                </a:ext>
              </a:extLst>
            </p:cNvPr>
            <p:cNvSpPr/>
            <p:nvPr/>
          </p:nvSpPr>
          <p:spPr>
            <a:xfrm>
              <a:off x="4705350" y="2728812"/>
              <a:ext cx="1204054" cy="276999"/>
            </a:xfrm>
            <a:prstGeom prst="borderCallout2">
              <a:avLst>
                <a:gd name="adj1" fmla="val 18750"/>
                <a:gd name="adj2" fmla="val -8333"/>
                <a:gd name="adj3" fmla="val 18750"/>
                <a:gd name="adj4" fmla="val -16667"/>
                <a:gd name="adj5" fmla="val 133973"/>
                <a:gd name="adj6" fmla="val -205026"/>
              </a:avLst>
            </a:prstGeom>
            <a:noFill/>
            <a:ln>
              <a:solidFill>
                <a:schemeClr val="accent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文本框 12">
              <a:extLst>
                <a:ext uri="{FF2B5EF4-FFF2-40B4-BE49-F238E27FC236}">
                  <a16:creationId xmlns:a16="http://schemas.microsoft.com/office/drawing/2014/main" id="{4F70C372-5990-4805-920D-D5E5A5D89BF9}"/>
                </a:ext>
              </a:extLst>
            </p:cNvPr>
            <p:cNvSpPr txBox="1"/>
            <p:nvPr/>
          </p:nvSpPr>
          <p:spPr>
            <a:xfrm>
              <a:off x="4705350" y="2707054"/>
              <a:ext cx="1204054" cy="276999"/>
            </a:xfrm>
            <a:prstGeom prst="rect">
              <a:avLst/>
            </a:prstGeom>
            <a:noFill/>
          </p:spPr>
          <p:txBody>
            <a:bodyPr wrap="square" rtlCol="0">
              <a:spAutoFit/>
            </a:bodyPr>
            <a:lstStyle/>
            <a:p>
              <a:pPr algn="ctr"/>
              <a:r>
                <a:rPr lang="en-US" sz="1200" dirty="0">
                  <a:solidFill>
                    <a:schemeClr val="accent2">
                      <a:lumMod val="60000"/>
                      <a:lumOff val="40000"/>
                    </a:schemeClr>
                  </a:solidFill>
                </a:rPr>
                <a:t>Assurance level</a:t>
              </a:r>
            </a:p>
          </p:txBody>
        </p:sp>
      </p:grpSp>
      <p:grpSp>
        <p:nvGrpSpPr>
          <p:cNvPr id="6" name="组合 5">
            <a:extLst>
              <a:ext uri="{FF2B5EF4-FFF2-40B4-BE49-F238E27FC236}">
                <a16:creationId xmlns:a16="http://schemas.microsoft.com/office/drawing/2014/main" id="{1831E593-36ED-4944-84CE-20E558A475C8}"/>
              </a:ext>
            </a:extLst>
          </p:cNvPr>
          <p:cNvGrpSpPr/>
          <p:nvPr/>
        </p:nvGrpSpPr>
        <p:grpSpPr>
          <a:xfrm>
            <a:off x="6302040" y="5314950"/>
            <a:ext cx="999620" cy="276999"/>
            <a:chOff x="4608148" y="5338662"/>
            <a:chExt cx="830627" cy="276999"/>
          </a:xfrm>
        </p:grpSpPr>
        <p:sp>
          <p:nvSpPr>
            <p:cNvPr id="14" name="标注: 弯曲线形 13">
              <a:extLst>
                <a:ext uri="{FF2B5EF4-FFF2-40B4-BE49-F238E27FC236}">
                  <a16:creationId xmlns:a16="http://schemas.microsoft.com/office/drawing/2014/main" id="{5D3A09D1-8DBA-487E-89EC-0DC62EF30FFC}"/>
                </a:ext>
              </a:extLst>
            </p:cNvPr>
            <p:cNvSpPr/>
            <p:nvPr/>
          </p:nvSpPr>
          <p:spPr>
            <a:xfrm>
              <a:off x="4608148" y="5360417"/>
              <a:ext cx="830627" cy="255244"/>
            </a:xfrm>
            <a:prstGeom prst="borderCallout2">
              <a:avLst>
                <a:gd name="adj1" fmla="val 18750"/>
                <a:gd name="adj2" fmla="val -8333"/>
                <a:gd name="adj3" fmla="val 18750"/>
                <a:gd name="adj4" fmla="val -16667"/>
                <a:gd name="adj5" fmla="val 135439"/>
                <a:gd name="adj6" fmla="val -182731"/>
              </a:avLst>
            </a:prstGeom>
            <a:noFill/>
            <a:ln>
              <a:solidFill>
                <a:schemeClr val="accent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文本框 14">
              <a:extLst>
                <a:ext uri="{FF2B5EF4-FFF2-40B4-BE49-F238E27FC236}">
                  <a16:creationId xmlns:a16="http://schemas.microsoft.com/office/drawing/2014/main" id="{6BE4D427-BF82-4101-A2FF-83DDD2528910}"/>
                </a:ext>
              </a:extLst>
            </p:cNvPr>
            <p:cNvSpPr txBox="1"/>
            <p:nvPr/>
          </p:nvSpPr>
          <p:spPr>
            <a:xfrm>
              <a:off x="4608148" y="5338662"/>
              <a:ext cx="830627" cy="208757"/>
            </a:xfrm>
            <a:prstGeom prst="rect">
              <a:avLst/>
            </a:prstGeom>
            <a:noFill/>
          </p:spPr>
          <p:txBody>
            <a:bodyPr wrap="square" rtlCol="0">
              <a:spAutoFit/>
            </a:bodyPr>
            <a:lstStyle/>
            <a:p>
              <a:pPr algn="ctr"/>
              <a:r>
                <a:rPr lang="en-US" sz="1200" dirty="0">
                  <a:solidFill>
                    <a:schemeClr val="accent2">
                      <a:lumMod val="60000"/>
                      <a:lumOff val="40000"/>
                    </a:schemeClr>
                  </a:solidFill>
                </a:rPr>
                <a:t>Conclusion</a:t>
              </a:r>
            </a:p>
          </p:txBody>
        </p:sp>
      </p:grpSp>
      <p:grpSp>
        <p:nvGrpSpPr>
          <p:cNvPr id="19" name="组合 18">
            <a:extLst>
              <a:ext uri="{FF2B5EF4-FFF2-40B4-BE49-F238E27FC236}">
                <a16:creationId xmlns:a16="http://schemas.microsoft.com/office/drawing/2014/main" id="{6386F0CF-5247-4FB1-9E53-CB22D8D79815}"/>
              </a:ext>
            </a:extLst>
          </p:cNvPr>
          <p:cNvGrpSpPr/>
          <p:nvPr/>
        </p:nvGrpSpPr>
        <p:grpSpPr>
          <a:xfrm>
            <a:off x="5996516" y="1734302"/>
            <a:ext cx="1204054" cy="298757"/>
            <a:chOff x="4705350" y="2707054"/>
            <a:chExt cx="1204054" cy="298757"/>
          </a:xfrm>
        </p:grpSpPr>
        <p:sp>
          <p:nvSpPr>
            <p:cNvPr id="20" name="标注: 弯曲线形 19">
              <a:extLst>
                <a:ext uri="{FF2B5EF4-FFF2-40B4-BE49-F238E27FC236}">
                  <a16:creationId xmlns:a16="http://schemas.microsoft.com/office/drawing/2014/main" id="{B23CBE22-D18A-499C-B600-AB967A8CC309}"/>
                </a:ext>
              </a:extLst>
            </p:cNvPr>
            <p:cNvSpPr/>
            <p:nvPr/>
          </p:nvSpPr>
          <p:spPr>
            <a:xfrm>
              <a:off x="4705350" y="2728812"/>
              <a:ext cx="1204054" cy="276999"/>
            </a:xfrm>
            <a:prstGeom prst="borderCallout2">
              <a:avLst>
                <a:gd name="adj1" fmla="val 18750"/>
                <a:gd name="adj2" fmla="val -8333"/>
                <a:gd name="adj3" fmla="val 18750"/>
                <a:gd name="adj4" fmla="val -16667"/>
                <a:gd name="adj5" fmla="val 133973"/>
                <a:gd name="adj6" fmla="val -205026"/>
              </a:avLst>
            </a:prstGeom>
            <a:noFill/>
            <a:ln>
              <a:solidFill>
                <a:schemeClr val="accent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文本框 20">
              <a:extLst>
                <a:ext uri="{FF2B5EF4-FFF2-40B4-BE49-F238E27FC236}">
                  <a16:creationId xmlns:a16="http://schemas.microsoft.com/office/drawing/2014/main" id="{C39483EA-193A-4254-B537-6E25A6327C31}"/>
                </a:ext>
              </a:extLst>
            </p:cNvPr>
            <p:cNvSpPr txBox="1"/>
            <p:nvPr/>
          </p:nvSpPr>
          <p:spPr>
            <a:xfrm>
              <a:off x="4705350" y="2707054"/>
              <a:ext cx="1204054" cy="276999"/>
            </a:xfrm>
            <a:prstGeom prst="rect">
              <a:avLst/>
            </a:prstGeom>
            <a:noFill/>
          </p:spPr>
          <p:txBody>
            <a:bodyPr wrap="square" rtlCol="0">
              <a:spAutoFit/>
            </a:bodyPr>
            <a:lstStyle/>
            <a:p>
              <a:pPr algn="ctr"/>
              <a:r>
                <a:rPr lang="en-US" sz="1200" dirty="0">
                  <a:solidFill>
                    <a:schemeClr val="accent2">
                      <a:lumMod val="60000"/>
                      <a:lumOff val="40000"/>
                    </a:schemeClr>
                  </a:solidFill>
                </a:rPr>
                <a:t>Standards</a:t>
              </a:r>
            </a:p>
          </p:txBody>
        </p:sp>
      </p:grpSp>
      <p:pic>
        <p:nvPicPr>
          <p:cNvPr id="25" name="图片 24">
            <a:extLst>
              <a:ext uri="{FF2B5EF4-FFF2-40B4-BE49-F238E27FC236}">
                <a16:creationId xmlns:a16="http://schemas.microsoft.com/office/drawing/2014/main" id="{E2804E91-7E3E-4761-83D7-9615C36CE3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0775" y="-18299"/>
            <a:ext cx="5991225" cy="6238123"/>
          </a:xfrm>
          <a:prstGeom prst="rect">
            <a:avLst/>
          </a:prstGeom>
        </p:spPr>
      </p:pic>
      <p:sp>
        <p:nvSpPr>
          <p:cNvPr id="26" name="文本框 25">
            <a:extLst>
              <a:ext uri="{FF2B5EF4-FFF2-40B4-BE49-F238E27FC236}">
                <a16:creationId xmlns:a16="http://schemas.microsoft.com/office/drawing/2014/main" id="{453E6114-5E86-4C7C-A456-7F99F2FC33D0}"/>
              </a:ext>
            </a:extLst>
          </p:cNvPr>
          <p:cNvSpPr txBox="1"/>
          <p:nvPr/>
        </p:nvSpPr>
        <p:spPr>
          <a:xfrm>
            <a:off x="2861818" y="6363126"/>
            <a:ext cx="5906285" cy="369332"/>
          </a:xfrm>
          <a:prstGeom prst="rect">
            <a:avLst/>
          </a:prstGeom>
          <a:solidFill>
            <a:schemeClr val="bg1"/>
          </a:solidFill>
        </p:spPr>
        <p:txBody>
          <a:bodyPr wrap="square" rtlCol="0">
            <a:spAutoFit/>
          </a:bodyPr>
          <a:lstStyle/>
          <a:p>
            <a:r>
              <a:rPr lang="en-US" i="1" dirty="0">
                <a:solidFill>
                  <a:schemeClr val="bg1">
                    <a:lumMod val="50000"/>
                  </a:schemeClr>
                </a:solidFill>
              </a:rPr>
              <a:t>Alphabet 2020 Environmental indicators assurance letter </a:t>
            </a:r>
          </a:p>
        </p:txBody>
      </p:sp>
      <p:grpSp>
        <p:nvGrpSpPr>
          <p:cNvPr id="17" name="组合 16">
            <a:extLst>
              <a:ext uri="{FF2B5EF4-FFF2-40B4-BE49-F238E27FC236}">
                <a16:creationId xmlns:a16="http://schemas.microsoft.com/office/drawing/2014/main" id="{0FADF26B-0A79-4150-88A7-CDEB306AD5F6}"/>
              </a:ext>
            </a:extLst>
          </p:cNvPr>
          <p:cNvGrpSpPr/>
          <p:nvPr/>
        </p:nvGrpSpPr>
        <p:grpSpPr>
          <a:xfrm>
            <a:off x="5488684" y="1466401"/>
            <a:ext cx="2260547" cy="276999"/>
            <a:chOff x="4448174" y="2035642"/>
            <a:chExt cx="2260547" cy="276999"/>
          </a:xfrm>
        </p:grpSpPr>
        <p:sp>
          <p:nvSpPr>
            <p:cNvPr id="18" name="标注: 弯曲线形 17">
              <a:extLst>
                <a:ext uri="{FF2B5EF4-FFF2-40B4-BE49-F238E27FC236}">
                  <a16:creationId xmlns:a16="http://schemas.microsoft.com/office/drawing/2014/main" id="{08A8BC64-23A6-4044-974B-0D8B007695A1}"/>
                </a:ext>
              </a:extLst>
            </p:cNvPr>
            <p:cNvSpPr/>
            <p:nvPr/>
          </p:nvSpPr>
          <p:spPr>
            <a:xfrm>
              <a:off x="4705350" y="2035642"/>
              <a:ext cx="1789918" cy="255244"/>
            </a:xfrm>
            <a:prstGeom prst="borderCallout2">
              <a:avLst>
                <a:gd name="adj1" fmla="val 18750"/>
                <a:gd name="adj2" fmla="val -8333"/>
                <a:gd name="adj3" fmla="val 18750"/>
                <a:gd name="adj4" fmla="val -16667"/>
                <a:gd name="adj5" fmla="val 147255"/>
                <a:gd name="adj6" fmla="val -60398"/>
              </a:avLst>
            </a:prstGeom>
            <a:noFill/>
            <a:ln>
              <a:solidFill>
                <a:schemeClr val="accent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文本框 21">
              <a:extLst>
                <a:ext uri="{FF2B5EF4-FFF2-40B4-BE49-F238E27FC236}">
                  <a16:creationId xmlns:a16="http://schemas.microsoft.com/office/drawing/2014/main" id="{999815F2-ABD2-49CD-9CEA-1AE50C9AE699}"/>
                </a:ext>
              </a:extLst>
            </p:cNvPr>
            <p:cNvSpPr txBox="1"/>
            <p:nvPr/>
          </p:nvSpPr>
          <p:spPr>
            <a:xfrm>
              <a:off x="4448174" y="2035642"/>
              <a:ext cx="2260547" cy="276999"/>
            </a:xfrm>
            <a:prstGeom prst="rect">
              <a:avLst/>
            </a:prstGeom>
            <a:noFill/>
          </p:spPr>
          <p:txBody>
            <a:bodyPr wrap="square" rtlCol="0">
              <a:spAutoFit/>
            </a:bodyPr>
            <a:lstStyle/>
            <a:p>
              <a:pPr algn="ctr"/>
              <a:r>
                <a:rPr lang="en-US" sz="1200" dirty="0">
                  <a:solidFill>
                    <a:schemeClr val="accent2">
                      <a:lumMod val="60000"/>
                      <a:lumOff val="40000"/>
                    </a:schemeClr>
                  </a:solidFill>
                </a:rPr>
                <a:t>Responsibility</a:t>
              </a:r>
            </a:p>
          </p:txBody>
        </p:sp>
      </p:grpSp>
    </p:spTree>
    <p:extLst>
      <p:ext uri="{BB962C8B-B14F-4D97-AF65-F5344CB8AC3E}">
        <p14:creationId xmlns:p14="http://schemas.microsoft.com/office/powerpoint/2010/main" val="155359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25"/>
                                        </p:tgtEl>
                                        <p:attrNameLst>
                                          <p:attrName>ppt_x</p:attrName>
                                        </p:attrNameLst>
                                      </p:cBhvr>
                                      <p:tavLst>
                                        <p:tav tm="0">
                                          <p:val>
                                            <p:strVal val="ppt_x"/>
                                          </p:val>
                                        </p:tav>
                                        <p:tav tm="100000">
                                          <p:val>
                                            <p:strVal val="ppt_x"/>
                                          </p:val>
                                        </p:tav>
                                      </p:tavLst>
                                    </p:anim>
                                    <p:anim calcmode="lin" valueType="num">
                                      <p:cBhvr additive="base">
                                        <p:cTn id="19" dur="500"/>
                                        <p:tgtEl>
                                          <p:spTgt spid="25"/>
                                        </p:tgtEl>
                                        <p:attrNameLst>
                                          <p:attrName>ppt_y</p:attrName>
                                        </p:attrNameLst>
                                      </p:cBhvr>
                                      <p:tavLst>
                                        <p:tav tm="0">
                                          <p:val>
                                            <p:strVal val="ppt_y"/>
                                          </p:val>
                                        </p:tav>
                                        <p:tav tm="100000">
                                          <p:val>
                                            <p:strVal val="1+ppt_h/2"/>
                                          </p:val>
                                        </p:tav>
                                      </p:tavLst>
                                    </p:anim>
                                    <p:set>
                                      <p:cBhvr>
                                        <p:cTn id="20" dur="1" fill="hold">
                                          <p:stCondLst>
                                            <p:cond delay="499"/>
                                          </p:stCondLst>
                                        </p:cTn>
                                        <p:tgtEl>
                                          <p:spTgt spid="2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AD46F5A-7C99-4B10-BAD3-C4BE9B5DF0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5205965" cy="6261776"/>
          </a:xfrm>
          <a:prstGeom prst="rect">
            <a:avLst/>
          </a:prstGeom>
        </p:spPr>
      </p:pic>
      <p:pic>
        <p:nvPicPr>
          <p:cNvPr id="6" name="图片 5">
            <a:extLst>
              <a:ext uri="{FF2B5EF4-FFF2-40B4-BE49-F238E27FC236}">
                <a16:creationId xmlns:a16="http://schemas.microsoft.com/office/drawing/2014/main" id="{4248DFA8-15C7-42D9-924B-69D7C7DBD4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3625" y="0"/>
            <a:ext cx="6057900" cy="5838825"/>
          </a:xfrm>
          <a:prstGeom prst="rect">
            <a:avLst/>
          </a:prstGeom>
        </p:spPr>
      </p:pic>
      <p:sp>
        <p:nvSpPr>
          <p:cNvPr id="3" name="文本框 2">
            <a:extLst>
              <a:ext uri="{FF2B5EF4-FFF2-40B4-BE49-F238E27FC236}">
                <a16:creationId xmlns:a16="http://schemas.microsoft.com/office/drawing/2014/main" id="{38AD89F4-4069-4B5B-91DE-290DD17B1A5C}"/>
              </a:ext>
            </a:extLst>
          </p:cNvPr>
          <p:cNvSpPr txBox="1"/>
          <p:nvPr/>
        </p:nvSpPr>
        <p:spPr>
          <a:xfrm>
            <a:off x="5359109" y="4823162"/>
            <a:ext cx="2400300" cy="646331"/>
          </a:xfrm>
          <a:prstGeom prst="rect">
            <a:avLst/>
          </a:prstGeom>
          <a:noFill/>
        </p:spPr>
        <p:txBody>
          <a:bodyPr wrap="square" rtlCol="0">
            <a:spAutoFit/>
          </a:bodyPr>
          <a:lstStyle/>
          <a:p>
            <a:r>
              <a:rPr lang="en-US" b="1" dirty="0">
                <a:solidFill>
                  <a:srgbClr val="7030A0"/>
                </a:solidFill>
              </a:rPr>
              <a:t>Different structure </a:t>
            </a:r>
          </a:p>
          <a:p>
            <a:endParaRPr lang="en-US" b="1" dirty="0">
              <a:solidFill>
                <a:srgbClr val="7030A0"/>
              </a:solidFill>
            </a:endParaRPr>
          </a:p>
        </p:txBody>
      </p:sp>
      <p:sp>
        <p:nvSpPr>
          <p:cNvPr id="16" name="文本框 15">
            <a:extLst>
              <a:ext uri="{FF2B5EF4-FFF2-40B4-BE49-F238E27FC236}">
                <a16:creationId xmlns:a16="http://schemas.microsoft.com/office/drawing/2014/main" id="{C98F04CD-445D-48BB-B561-476866EF3465}"/>
              </a:ext>
            </a:extLst>
          </p:cNvPr>
          <p:cNvSpPr txBox="1"/>
          <p:nvPr/>
        </p:nvSpPr>
        <p:spPr>
          <a:xfrm>
            <a:off x="5446195" y="5736770"/>
            <a:ext cx="6549862" cy="369097"/>
          </a:xfrm>
          <a:prstGeom prst="rect">
            <a:avLst/>
          </a:prstGeom>
          <a:solidFill>
            <a:schemeClr val="bg1"/>
          </a:solidFill>
        </p:spPr>
        <p:txBody>
          <a:bodyPr wrap="square" rtlCol="0">
            <a:spAutoFit/>
          </a:bodyPr>
          <a:lstStyle/>
          <a:p>
            <a:r>
              <a:rPr lang="en-US" i="1" dirty="0">
                <a:solidFill>
                  <a:schemeClr val="bg1">
                    <a:lumMod val="50000"/>
                  </a:schemeClr>
                </a:solidFill>
              </a:rPr>
              <a:t>Independent Limited Assurance Report to the Directors of HSBC 2016</a:t>
            </a:r>
          </a:p>
        </p:txBody>
      </p:sp>
      <p:sp>
        <p:nvSpPr>
          <p:cNvPr id="7" name="标注: 弯曲线形 6">
            <a:extLst>
              <a:ext uri="{FF2B5EF4-FFF2-40B4-BE49-F238E27FC236}">
                <a16:creationId xmlns:a16="http://schemas.microsoft.com/office/drawing/2014/main" id="{0770D13F-0F3A-4A12-B085-202793A91075}"/>
              </a:ext>
            </a:extLst>
          </p:cNvPr>
          <p:cNvSpPr/>
          <p:nvPr/>
        </p:nvSpPr>
        <p:spPr>
          <a:xfrm>
            <a:off x="5529263" y="1788806"/>
            <a:ext cx="1070518" cy="276999"/>
          </a:xfrm>
          <a:prstGeom prst="borderCallout2">
            <a:avLst>
              <a:gd name="adj1" fmla="val 18750"/>
              <a:gd name="adj2" fmla="val -8333"/>
              <a:gd name="adj3" fmla="val 18750"/>
              <a:gd name="adj4" fmla="val -16667"/>
              <a:gd name="adj5" fmla="val -445768"/>
              <a:gd name="adj6" fmla="val -441915"/>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1">
            <a:extLst>
              <a:ext uri="{FF2B5EF4-FFF2-40B4-BE49-F238E27FC236}">
                <a16:creationId xmlns:a16="http://schemas.microsoft.com/office/drawing/2014/main" id="{7F9CC580-D1CD-4440-80F1-E1DE3326D7D7}"/>
              </a:ext>
            </a:extLst>
          </p:cNvPr>
          <p:cNvSpPr txBox="1"/>
          <p:nvPr/>
        </p:nvSpPr>
        <p:spPr>
          <a:xfrm>
            <a:off x="5538439" y="1788806"/>
            <a:ext cx="1070517" cy="276999"/>
          </a:xfrm>
          <a:prstGeom prst="rect">
            <a:avLst/>
          </a:prstGeom>
          <a:noFill/>
        </p:spPr>
        <p:txBody>
          <a:bodyPr wrap="square" rtlCol="0">
            <a:spAutoFit/>
          </a:bodyPr>
          <a:lstStyle/>
          <a:p>
            <a:pPr algn="ctr"/>
            <a:r>
              <a:rPr lang="en-US" sz="1200" dirty="0">
                <a:solidFill>
                  <a:srgbClr val="7030A0"/>
                </a:solidFill>
              </a:rPr>
              <a:t>Big-four</a:t>
            </a:r>
          </a:p>
        </p:txBody>
      </p:sp>
    </p:spTree>
    <p:extLst>
      <p:ext uri="{BB962C8B-B14F-4D97-AF65-F5344CB8AC3E}">
        <p14:creationId xmlns:p14="http://schemas.microsoft.com/office/powerpoint/2010/main" val="297902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D64D8D39-563E-469C-9C6F-CB7E6014A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942484" cy="5241509"/>
          </a:xfrm>
          <a:prstGeom prst="rect">
            <a:avLst/>
          </a:prstGeom>
        </p:spPr>
      </p:pic>
      <p:pic>
        <p:nvPicPr>
          <p:cNvPr id="10" name="图片 9">
            <a:extLst>
              <a:ext uri="{FF2B5EF4-FFF2-40B4-BE49-F238E27FC236}">
                <a16:creationId xmlns:a16="http://schemas.microsoft.com/office/drawing/2014/main" id="{10D0FDDE-5182-4035-868E-36351EFE30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8209" y="0"/>
            <a:ext cx="5970663" cy="5241509"/>
          </a:xfrm>
          <a:prstGeom prst="rect">
            <a:avLst/>
          </a:prstGeom>
        </p:spPr>
      </p:pic>
      <p:sp>
        <p:nvSpPr>
          <p:cNvPr id="11" name="文本框 10">
            <a:extLst>
              <a:ext uri="{FF2B5EF4-FFF2-40B4-BE49-F238E27FC236}">
                <a16:creationId xmlns:a16="http://schemas.microsoft.com/office/drawing/2014/main" id="{F4BE37D8-0B49-45AC-9966-7C50F3BBAD55}"/>
              </a:ext>
            </a:extLst>
          </p:cNvPr>
          <p:cNvSpPr txBox="1"/>
          <p:nvPr/>
        </p:nvSpPr>
        <p:spPr>
          <a:xfrm>
            <a:off x="5246913" y="5682343"/>
            <a:ext cx="6749143" cy="369332"/>
          </a:xfrm>
          <a:prstGeom prst="rect">
            <a:avLst/>
          </a:prstGeom>
          <a:solidFill>
            <a:schemeClr val="bg1"/>
          </a:solidFill>
        </p:spPr>
        <p:txBody>
          <a:bodyPr wrap="square" rtlCol="0">
            <a:spAutoFit/>
          </a:bodyPr>
          <a:lstStyle/>
          <a:p>
            <a:r>
              <a:rPr lang="en-US" i="1" dirty="0">
                <a:solidFill>
                  <a:schemeClr val="bg1">
                    <a:lumMod val="50000"/>
                  </a:schemeClr>
                </a:solidFill>
              </a:rPr>
              <a:t>INDEPENDENT ASSURANCE STATEMENT for M&amp;S Plan A report 2020</a:t>
            </a:r>
          </a:p>
        </p:txBody>
      </p:sp>
      <p:sp>
        <p:nvSpPr>
          <p:cNvPr id="14" name="标注: 弯曲线形 13">
            <a:extLst>
              <a:ext uri="{FF2B5EF4-FFF2-40B4-BE49-F238E27FC236}">
                <a16:creationId xmlns:a16="http://schemas.microsoft.com/office/drawing/2014/main" id="{CA9E4A48-9036-45F5-B973-3024953DA100}"/>
              </a:ext>
            </a:extLst>
          </p:cNvPr>
          <p:cNvSpPr/>
          <p:nvPr/>
        </p:nvSpPr>
        <p:spPr>
          <a:xfrm>
            <a:off x="9515475" y="5221843"/>
            <a:ext cx="1133475" cy="276999"/>
          </a:xfrm>
          <a:prstGeom prst="borderCallout2">
            <a:avLst>
              <a:gd name="adj1" fmla="val 18750"/>
              <a:gd name="adj2" fmla="val -8333"/>
              <a:gd name="adj3" fmla="val 18750"/>
              <a:gd name="adj4" fmla="val -16667"/>
              <a:gd name="adj5" fmla="val -621299"/>
              <a:gd name="adj6" fmla="val -38389"/>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文本框 14">
            <a:extLst>
              <a:ext uri="{FF2B5EF4-FFF2-40B4-BE49-F238E27FC236}">
                <a16:creationId xmlns:a16="http://schemas.microsoft.com/office/drawing/2014/main" id="{A50A204B-CA01-46E6-8B5A-AF5FA0F5DD99}"/>
              </a:ext>
            </a:extLst>
          </p:cNvPr>
          <p:cNvSpPr txBox="1"/>
          <p:nvPr/>
        </p:nvSpPr>
        <p:spPr>
          <a:xfrm>
            <a:off x="9572625" y="5223801"/>
            <a:ext cx="1266825" cy="276999"/>
          </a:xfrm>
          <a:prstGeom prst="rect">
            <a:avLst/>
          </a:prstGeom>
          <a:noFill/>
        </p:spPr>
        <p:txBody>
          <a:bodyPr wrap="square" rtlCol="0">
            <a:spAutoFit/>
          </a:bodyPr>
          <a:lstStyle/>
          <a:p>
            <a:r>
              <a:rPr lang="en-US" sz="1200" dirty="0">
                <a:solidFill>
                  <a:srgbClr val="7030A0"/>
                </a:solidFill>
              </a:rPr>
              <a:t>Non-big-four</a:t>
            </a:r>
          </a:p>
        </p:txBody>
      </p:sp>
      <p:sp>
        <p:nvSpPr>
          <p:cNvPr id="16" name="文本框 15">
            <a:extLst>
              <a:ext uri="{FF2B5EF4-FFF2-40B4-BE49-F238E27FC236}">
                <a16:creationId xmlns:a16="http://schemas.microsoft.com/office/drawing/2014/main" id="{4AA036DF-3227-48F2-AF4A-D2DB032F03E9}"/>
              </a:ext>
            </a:extLst>
          </p:cNvPr>
          <p:cNvSpPr txBox="1"/>
          <p:nvPr/>
        </p:nvSpPr>
        <p:spPr>
          <a:xfrm>
            <a:off x="428067" y="5204387"/>
            <a:ext cx="6629958" cy="584775"/>
          </a:xfrm>
          <a:prstGeom prst="rect">
            <a:avLst/>
          </a:prstGeom>
          <a:noFill/>
        </p:spPr>
        <p:txBody>
          <a:bodyPr wrap="square" rtlCol="0">
            <a:spAutoFit/>
          </a:bodyPr>
          <a:lstStyle/>
          <a:p>
            <a:r>
              <a:rPr lang="en-US" sz="1600" dirty="0">
                <a:solidFill>
                  <a:srgbClr val="7030A0"/>
                </a:solidFill>
              </a:rPr>
              <a:t>Subject matter: economic, social and environmental information </a:t>
            </a:r>
          </a:p>
          <a:p>
            <a:endParaRPr lang="en-US" sz="1600" dirty="0">
              <a:solidFill>
                <a:srgbClr val="7030A0"/>
              </a:solidFill>
            </a:endParaRPr>
          </a:p>
        </p:txBody>
      </p:sp>
    </p:spTree>
    <p:extLst>
      <p:ext uri="{BB962C8B-B14F-4D97-AF65-F5344CB8AC3E}">
        <p14:creationId xmlns:p14="http://schemas.microsoft.com/office/powerpoint/2010/main" val="365290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13911A1-69E5-7312-5498-C4ACB2ED2F31}"/>
              </a:ext>
            </a:extLst>
          </p:cNvPr>
          <p:cNvSpPr txBox="1">
            <a:spLocks/>
          </p:cNvSpPr>
          <p:nvPr/>
        </p:nvSpPr>
        <p:spPr>
          <a:xfrm>
            <a:off x="379011" y="406521"/>
            <a:ext cx="10067696" cy="648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zh-CN" sz="3200" dirty="0">
                <a:latin typeface="Arial" panose="020B0604020202020204" pitchFamily="34" charset="0"/>
                <a:ea typeface="宋体" panose="02010600030101010101" pitchFamily="2" charset="-122"/>
                <a:cs typeface="Arial" panose="020B0604020202020204" pitchFamily="34" charset="0"/>
              </a:rPr>
              <a:t>Sustainability assurance issues and challenges</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4" name="内容占位符 4">
            <a:extLst>
              <a:ext uri="{FF2B5EF4-FFF2-40B4-BE49-F238E27FC236}">
                <a16:creationId xmlns:a16="http://schemas.microsoft.com/office/drawing/2014/main" id="{8A8C7AD3-3B1D-A98E-2823-1EFD70A31510}"/>
              </a:ext>
            </a:extLst>
          </p:cNvPr>
          <p:cNvSpPr txBox="1">
            <a:spLocks/>
          </p:cNvSpPr>
          <p:nvPr/>
        </p:nvSpPr>
        <p:spPr>
          <a:xfrm>
            <a:off x="379011" y="1237345"/>
            <a:ext cx="11032200" cy="30525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 name="文本框 1">
            <a:extLst>
              <a:ext uri="{FF2B5EF4-FFF2-40B4-BE49-F238E27FC236}">
                <a16:creationId xmlns:a16="http://schemas.microsoft.com/office/drawing/2014/main" id="{0F68735D-58A1-ADF2-8F21-0E0284C15DBC}"/>
              </a:ext>
            </a:extLst>
          </p:cNvPr>
          <p:cNvSpPr txBox="1"/>
          <p:nvPr/>
        </p:nvSpPr>
        <p:spPr>
          <a:xfrm>
            <a:off x="551145" y="1377863"/>
            <a:ext cx="11536472" cy="5478423"/>
          </a:xfrm>
          <a:prstGeom prst="rect">
            <a:avLst/>
          </a:prstGeom>
          <a:noFill/>
        </p:spPr>
        <p:txBody>
          <a:bodyPr wrap="square" rtlCol="0">
            <a:spAutoFit/>
          </a:bodyPr>
          <a:lstStyle/>
          <a:p>
            <a:pPr marL="342900" indent="-342900">
              <a:buFont typeface="Arial" panose="020B0604020202020204" pitchFamily="34" charset="0"/>
              <a:buChar char="•"/>
            </a:pPr>
            <a:r>
              <a:rPr lang="en-GB" sz="2500" dirty="0"/>
              <a:t>Can sustainability assurance ensure the </a:t>
            </a:r>
            <a:r>
              <a:rPr lang="en-GB" sz="2500" b="1" dirty="0"/>
              <a:t>credibility</a:t>
            </a:r>
            <a:r>
              <a:rPr lang="en-GB" sz="2500" dirty="0"/>
              <a:t> of sustainability reporting?</a:t>
            </a:r>
          </a:p>
          <a:p>
            <a:pPr marL="342900" indent="-342900">
              <a:buFont typeface="Courier New" panose="02070309020205020404" pitchFamily="49" charset="0"/>
              <a:buChar char="o"/>
            </a:pPr>
            <a:r>
              <a:rPr lang="en-GB" sz="2500" dirty="0"/>
              <a:t>Firms usually produce voluntarily and which have often shown to be emphasising positive things at the expense of more negative and challenging topics</a:t>
            </a:r>
          </a:p>
          <a:p>
            <a:pPr marL="342900" indent="-342900">
              <a:buFont typeface="Courier New" panose="02070309020205020404" pitchFamily="49" charset="0"/>
              <a:buChar char="o"/>
            </a:pPr>
            <a:r>
              <a:rPr lang="en-GB" sz="2500" dirty="0"/>
              <a:t>Whether and to what extent the assurance providers aid in ensuring the reliability of the reported information, or whether an assurance statement tells us if the most pertinent issues have been covered in a report.</a:t>
            </a:r>
          </a:p>
          <a:p>
            <a:pPr marL="342900" indent="-342900">
              <a:buFont typeface="Courier New" panose="02070309020205020404" pitchFamily="49" charset="0"/>
              <a:buChar char="o"/>
            </a:pPr>
            <a:endParaRPr lang="en-GB" sz="2500" dirty="0"/>
          </a:p>
          <a:p>
            <a:pPr marL="342900" indent="-342900">
              <a:buFont typeface="Arial" panose="020B0604020202020204" pitchFamily="34" charset="0"/>
              <a:buChar char="•"/>
            </a:pPr>
            <a:r>
              <a:rPr lang="en-GB" sz="2500" dirty="0"/>
              <a:t>The </a:t>
            </a:r>
            <a:r>
              <a:rPr lang="en-GB" sz="2500" b="1" dirty="0"/>
              <a:t>scope</a:t>
            </a:r>
            <a:r>
              <a:rPr lang="en-GB" sz="2500" dirty="0"/>
              <a:t> of the assurance engagements</a:t>
            </a:r>
          </a:p>
          <a:p>
            <a:pPr marL="342900" indent="-342900">
              <a:buFont typeface="Courier New" panose="02070309020205020404" pitchFamily="49" charset="0"/>
              <a:buChar char="o"/>
            </a:pPr>
            <a:r>
              <a:rPr lang="en-GB" sz="2500" dirty="0"/>
              <a:t>It is up to the reporting firm to decide the scope of the engagement </a:t>
            </a:r>
          </a:p>
          <a:p>
            <a:pPr marL="342900" indent="-342900">
              <a:buFont typeface="Courier New" panose="02070309020205020404" pitchFamily="49" charset="0"/>
              <a:buChar char="o"/>
            </a:pPr>
            <a:r>
              <a:rPr lang="en-GB" sz="2500" dirty="0"/>
              <a:t>In most cases, the assurance is limited to a relatively minor part of the report</a:t>
            </a:r>
          </a:p>
          <a:p>
            <a:pPr marL="342900" indent="-342900">
              <a:buFont typeface="Courier New" panose="02070309020205020404" pitchFamily="49" charset="0"/>
              <a:buChar char="o"/>
            </a:pPr>
            <a:r>
              <a:rPr lang="en-GB" sz="2500" dirty="0"/>
              <a:t>A casual reader can easily be left with an impression that the whole report would have been subject to an assurance process, and that the level of said assurance would have been similar to that used in the financial auditing function.</a:t>
            </a:r>
          </a:p>
          <a:p>
            <a:pPr marL="342900" indent="-342900">
              <a:buFont typeface="Arial" panose="020B0604020202020204" pitchFamily="34" charset="0"/>
              <a:buChar char="•"/>
            </a:pPr>
            <a:endParaRPr lang="en-GB" sz="2500" dirty="0"/>
          </a:p>
        </p:txBody>
      </p:sp>
    </p:spTree>
    <p:extLst>
      <p:ext uri="{BB962C8B-B14F-4D97-AF65-F5344CB8AC3E}">
        <p14:creationId xmlns:p14="http://schemas.microsoft.com/office/powerpoint/2010/main" val="1402055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13911A1-69E5-7312-5498-C4ACB2ED2F31}"/>
              </a:ext>
            </a:extLst>
          </p:cNvPr>
          <p:cNvSpPr txBox="1">
            <a:spLocks/>
          </p:cNvSpPr>
          <p:nvPr/>
        </p:nvSpPr>
        <p:spPr>
          <a:xfrm>
            <a:off x="379011" y="406521"/>
            <a:ext cx="10067696" cy="648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zh-CN" sz="3200" dirty="0">
                <a:latin typeface="Arial" panose="020B0604020202020204" pitchFamily="34" charset="0"/>
                <a:ea typeface="宋体" panose="02010600030101010101" pitchFamily="2" charset="-122"/>
                <a:cs typeface="Arial" panose="020B0604020202020204" pitchFamily="34" charset="0"/>
              </a:rPr>
              <a:t>Sustainability assurance issues and challenges</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4" name="内容占位符 4">
            <a:extLst>
              <a:ext uri="{FF2B5EF4-FFF2-40B4-BE49-F238E27FC236}">
                <a16:creationId xmlns:a16="http://schemas.microsoft.com/office/drawing/2014/main" id="{8A8C7AD3-3B1D-A98E-2823-1EFD70A31510}"/>
              </a:ext>
            </a:extLst>
          </p:cNvPr>
          <p:cNvSpPr txBox="1">
            <a:spLocks/>
          </p:cNvSpPr>
          <p:nvPr/>
        </p:nvSpPr>
        <p:spPr>
          <a:xfrm>
            <a:off x="379011" y="1237345"/>
            <a:ext cx="11032200" cy="30525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 name="文本框 1">
            <a:extLst>
              <a:ext uri="{FF2B5EF4-FFF2-40B4-BE49-F238E27FC236}">
                <a16:creationId xmlns:a16="http://schemas.microsoft.com/office/drawing/2014/main" id="{0F68735D-58A1-ADF2-8F21-0E0284C15DBC}"/>
              </a:ext>
            </a:extLst>
          </p:cNvPr>
          <p:cNvSpPr txBox="1"/>
          <p:nvPr/>
        </p:nvSpPr>
        <p:spPr>
          <a:xfrm>
            <a:off x="551145" y="1377863"/>
            <a:ext cx="11536472" cy="3108543"/>
          </a:xfrm>
          <a:prstGeom prst="rect">
            <a:avLst/>
          </a:prstGeom>
          <a:noFill/>
        </p:spPr>
        <p:txBody>
          <a:bodyPr wrap="square" rtlCol="0">
            <a:spAutoFit/>
          </a:bodyPr>
          <a:lstStyle/>
          <a:p>
            <a:pPr marL="342900" indent="-342900">
              <a:buFont typeface="Arial" panose="020B0604020202020204" pitchFamily="34" charset="0"/>
              <a:buChar char="•"/>
            </a:pPr>
            <a:r>
              <a:rPr lang="en-GB" sz="2800" dirty="0"/>
              <a:t>Assurance provider’s </a:t>
            </a:r>
            <a:r>
              <a:rPr lang="en-GB" sz="2800" b="1" dirty="0"/>
              <a:t>independence</a:t>
            </a:r>
          </a:p>
          <a:p>
            <a:pPr marL="342900" indent="-342900">
              <a:buFont typeface="Courier New" panose="02070309020205020404" pitchFamily="49" charset="0"/>
              <a:buChar char="o"/>
            </a:pPr>
            <a:r>
              <a:rPr lang="en-GB" sz="2800" dirty="0"/>
              <a:t>The sustainability assurance providers are primarily responsible to the senior executives of the firm</a:t>
            </a:r>
          </a:p>
          <a:p>
            <a:pPr marL="342900" indent="-342900">
              <a:buFont typeface="Courier New" panose="02070309020205020404" pitchFamily="49" charset="0"/>
              <a:buChar char="o"/>
            </a:pPr>
            <a:r>
              <a:rPr lang="en-GB" sz="2800" dirty="0"/>
              <a:t>Should the assurance providers come up with a negative report, it could be considered possible that the firm’s senior executives would no longer turn to the same providers next year</a:t>
            </a:r>
          </a:p>
          <a:p>
            <a:pPr marL="342900" indent="-342900">
              <a:buFont typeface="Courier New" panose="02070309020205020404" pitchFamily="49" charset="0"/>
              <a:buChar char="o"/>
            </a:pPr>
            <a:r>
              <a:rPr lang="en-US" sz="2800" dirty="0"/>
              <a:t>Also provide sustainability consultation service?</a:t>
            </a:r>
            <a:endParaRPr lang="en-GB" sz="2800" dirty="0"/>
          </a:p>
        </p:txBody>
      </p:sp>
    </p:spTree>
    <p:extLst>
      <p:ext uri="{BB962C8B-B14F-4D97-AF65-F5344CB8AC3E}">
        <p14:creationId xmlns:p14="http://schemas.microsoft.com/office/powerpoint/2010/main" val="3515179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13911A1-69E5-7312-5498-C4ACB2ED2F31}"/>
              </a:ext>
            </a:extLst>
          </p:cNvPr>
          <p:cNvSpPr txBox="1">
            <a:spLocks/>
          </p:cNvSpPr>
          <p:nvPr/>
        </p:nvSpPr>
        <p:spPr>
          <a:xfrm>
            <a:off x="379011" y="406521"/>
            <a:ext cx="10067696" cy="648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zh-CN" sz="3200" dirty="0">
                <a:latin typeface="Arial" panose="020B0604020202020204" pitchFamily="34" charset="0"/>
                <a:ea typeface="宋体" panose="02010600030101010101" pitchFamily="2" charset="-122"/>
                <a:cs typeface="Arial" panose="020B0604020202020204" pitchFamily="34" charset="0"/>
              </a:rPr>
              <a:t>Decisions on sustainability assurance </a:t>
            </a:r>
            <a:endParaRPr lang="en-US" sz="3200" dirty="0">
              <a:latin typeface="Arial" panose="020B0604020202020204" pitchFamily="34" charset="0"/>
              <a:cs typeface="Arial" panose="020B0604020202020204" pitchFamily="34" charset="0"/>
            </a:endParaRPr>
          </a:p>
        </p:txBody>
      </p:sp>
      <p:sp>
        <p:nvSpPr>
          <p:cNvPr id="4" name="内容占位符 4">
            <a:extLst>
              <a:ext uri="{FF2B5EF4-FFF2-40B4-BE49-F238E27FC236}">
                <a16:creationId xmlns:a16="http://schemas.microsoft.com/office/drawing/2014/main" id="{8A8C7AD3-3B1D-A98E-2823-1EFD70A31510}"/>
              </a:ext>
            </a:extLst>
          </p:cNvPr>
          <p:cNvSpPr txBox="1">
            <a:spLocks/>
          </p:cNvSpPr>
          <p:nvPr/>
        </p:nvSpPr>
        <p:spPr>
          <a:xfrm>
            <a:off x="379011" y="1237345"/>
            <a:ext cx="11032200" cy="30525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文本框 5">
            <a:extLst>
              <a:ext uri="{FF2B5EF4-FFF2-40B4-BE49-F238E27FC236}">
                <a16:creationId xmlns:a16="http://schemas.microsoft.com/office/drawing/2014/main" id="{CA56F4E4-6133-ADB2-29DA-829844CC3B57}"/>
              </a:ext>
            </a:extLst>
          </p:cNvPr>
          <p:cNvSpPr txBox="1"/>
          <p:nvPr/>
        </p:nvSpPr>
        <p:spPr>
          <a:xfrm>
            <a:off x="263047" y="1237345"/>
            <a:ext cx="12087616" cy="3539430"/>
          </a:xfrm>
          <a:prstGeom prst="rect">
            <a:avLst/>
          </a:prstGeom>
          <a:noFill/>
        </p:spPr>
        <p:txBody>
          <a:bodyPr wrap="square">
            <a:spAutoFit/>
          </a:bodyPr>
          <a:lstStyle/>
          <a:p>
            <a:r>
              <a:rPr lang="en-GB" sz="2800" dirty="0"/>
              <a:t>Decisions on sustainability assurance include:</a:t>
            </a:r>
          </a:p>
          <a:p>
            <a:r>
              <a:rPr lang="en-GB" sz="2800" dirty="0"/>
              <a:t>1. Implement sustainability assurance or not?</a:t>
            </a:r>
          </a:p>
          <a:p>
            <a:r>
              <a:rPr lang="en-GB" sz="2800" dirty="0"/>
              <a:t>2. What kind of assurance provider to choose?</a:t>
            </a:r>
          </a:p>
          <a:p>
            <a:r>
              <a:rPr lang="en-GB" sz="2800" dirty="0"/>
              <a:t>3. What level of assurance to choose? </a:t>
            </a:r>
          </a:p>
          <a:p>
            <a:endParaRPr lang="en-GB" sz="2800" dirty="0"/>
          </a:p>
          <a:p>
            <a:r>
              <a:rPr lang="en-GB" sz="2800" b="1" dirty="0"/>
              <a:t>If you were a manager, what would you expect from a sustainability assurance? </a:t>
            </a:r>
          </a:p>
          <a:p>
            <a:r>
              <a:rPr lang="en-GB" sz="2800" dirty="0">
                <a:sym typeface="Wingdings" panose="05000000000000000000" pitchFamily="2" charset="2"/>
              </a:rPr>
              <a:t> </a:t>
            </a:r>
            <a:r>
              <a:rPr lang="en-GB" sz="2800" dirty="0"/>
              <a:t>Compare benefits and costs</a:t>
            </a:r>
          </a:p>
          <a:p>
            <a:endParaRPr lang="en-GB" sz="2800" dirty="0"/>
          </a:p>
        </p:txBody>
      </p:sp>
    </p:spTree>
    <p:extLst>
      <p:ext uri="{BB962C8B-B14F-4D97-AF65-F5344CB8AC3E}">
        <p14:creationId xmlns:p14="http://schemas.microsoft.com/office/powerpoint/2010/main" val="2754659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9386316" y="365759"/>
            <a:ext cx="1754124" cy="835151"/>
          </a:xfrm>
          <a:prstGeom prst="rect">
            <a:avLst/>
          </a:prstGeom>
        </p:spPr>
      </p:pic>
      <p:sp>
        <p:nvSpPr>
          <p:cNvPr id="4" name="object 4"/>
          <p:cNvSpPr txBox="1">
            <a:spLocks noGrp="1"/>
          </p:cNvSpPr>
          <p:nvPr>
            <p:ph type="title"/>
          </p:nvPr>
        </p:nvSpPr>
        <p:spPr>
          <a:xfrm>
            <a:off x="563372" y="757173"/>
            <a:ext cx="6370828" cy="627736"/>
          </a:xfrm>
          <a:prstGeom prst="rect">
            <a:avLst/>
          </a:prstGeom>
        </p:spPr>
        <p:txBody>
          <a:bodyPr vert="horz" wrap="square" lIns="0" tIns="12065" rIns="0" bIns="0" rtlCol="0">
            <a:spAutoFit/>
          </a:bodyPr>
          <a:lstStyle/>
          <a:p>
            <a:pPr marL="12700">
              <a:lnSpc>
                <a:spcPct val="100000"/>
              </a:lnSpc>
              <a:spcBef>
                <a:spcPts val="95"/>
              </a:spcBef>
            </a:pPr>
            <a:r>
              <a:rPr lang="en-US" altLang="zh-CN" sz="4000" spc="-25" dirty="0">
                <a:solidFill>
                  <a:srgbClr val="000000"/>
                </a:solidFill>
              </a:rPr>
              <a:t>Objective of this class</a:t>
            </a:r>
            <a:r>
              <a:rPr sz="4000" spc="-25" dirty="0">
                <a:solidFill>
                  <a:srgbClr val="000000"/>
                </a:solidFill>
              </a:rPr>
              <a:t>:</a:t>
            </a:r>
            <a:endParaRPr sz="4000" dirty="0"/>
          </a:p>
        </p:txBody>
      </p:sp>
      <p:sp>
        <p:nvSpPr>
          <p:cNvPr id="6" name="object 6"/>
          <p:cNvSpPr txBox="1"/>
          <p:nvPr/>
        </p:nvSpPr>
        <p:spPr>
          <a:xfrm>
            <a:off x="11146535" y="6464985"/>
            <a:ext cx="153670" cy="178435"/>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libri"/>
                <a:cs typeface="Calibri"/>
              </a:rPr>
              <a:t>2</a:t>
            </a:fld>
            <a:endParaRPr sz="1200" dirty="0">
              <a:latin typeface="Calibri"/>
              <a:cs typeface="Calibri"/>
            </a:endParaRPr>
          </a:p>
        </p:txBody>
      </p:sp>
      <p:sp>
        <p:nvSpPr>
          <p:cNvPr id="8" name="文本框 7">
            <a:extLst>
              <a:ext uri="{FF2B5EF4-FFF2-40B4-BE49-F238E27FC236}">
                <a16:creationId xmlns:a16="http://schemas.microsoft.com/office/drawing/2014/main" id="{1161992B-94CF-9A11-BDBD-8C273FBC0B10}"/>
              </a:ext>
            </a:extLst>
          </p:cNvPr>
          <p:cNvSpPr txBox="1"/>
          <p:nvPr/>
        </p:nvSpPr>
        <p:spPr>
          <a:xfrm>
            <a:off x="384024" y="1384909"/>
            <a:ext cx="11423951" cy="4280531"/>
          </a:xfrm>
          <a:prstGeom prst="rect">
            <a:avLst/>
          </a:prstGeom>
          <a:noFill/>
        </p:spPr>
        <p:txBody>
          <a:bodyPr wrap="square">
            <a:spAutoFit/>
          </a:bodyPr>
          <a:lstStyle/>
          <a:p>
            <a:pPr marL="311150" indent="-299085">
              <a:lnSpc>
                <a:spcPct val="200000"/>
              </a:lnSpc>
              <a:spcBef>
                <a:spcPts val="5"/>
              </a:spcBef>
              <a:buAutoNum type="arabicPeriod"/>
              <a:tabLst>
                <a:tab pos="311785" algn="l"/>
              </a:tabLst>
            </a:pPr>
            <a:r>
              <a:rPr lang="en-GB" sz="2800" dirty="0">
                <a:latin typeface="Calibri"/>
                <a:cs typeface="Calibri"/>
              </a:rPr>
              <a:t>Sustainability reporting assurance </a:t>
            </a:r>
          </a:p>
          <a:p>
            <a:pPr marL="311150" indent="-299085">
              <a:lnSpc>
                <a:spcPct val="200000"/>
              </a:lnSpc>
              <a:spcBef>
                <a:spcPts val="5"/>
              </a:spcBef>
              <a:buAutoNum type="arabicPeriod"/>
              <a:tabLst>
                <a:tab pos="311785" algn="l"/>
              </a:tabLst>
            </a:pPr>
            <a:r>
              <a:rPr lang="en-GB" sz="2800" dirty="0">
                <a:latin typeface="Calibri"/>
                <a:cs typeface="Calibri"/>
              </a:rPr>
              <a:t>ESG KPIs </a:t>
            </a:r>
          </a:p>
          <a:p>
            <a:pPr marL="311150" indent="-299085">
              <a:lnSpc>
                <a:spcPct val="200000"/>
              </a:lnSpc>
              <a:spcBef>
                <a:spcPts val="5"/>
              </a:spcBef>
              <a:buAutoNum type="arabicPeriod"/>
              <a:tabLst>
                <a:tab pos="311785" algn="l"/>
              </a:tabLst>
            </a:pPr>
            <a:r>
              <a:rPr lang="en-GB" sz="2800" dirty="0">
                <a:latin typeface="Calibri"/>
                <a:cs typeface="Calibri"/>
              </a:rPr>
              <a:t>ESG investment and principles for responsible investment</a:t>
            </a:r>
          </a:p>
          <a:p>
            <a:pPr marL="311150" indent="-299085">
              <a:lnSpc>
                <a:spcPct val="200000"/>
              </a:lnSpc>
              <a:spcBef>
                <a:spcPts val="5"/>
              </a:spcBef>
              <a:buFontTx/>
              <a:buAutoNum type="arabicPeriod"/>
              <a:tabLst>
                <a:tab pos="311785" algn="l"/>
              </a:tabLst>
            </a:pPr>
            <a:r>
              <a:rPr lang="en-GB" sz="2800" dirty="0">
                <a:cs typeface="Calibri"/>
              </a:rPr>
              <a:t>ESG-scores, ratings and ranking lists</a:t>
            </a:r>
          </a:p>
          <a:p>
            <a:pPr marL="12065">
              <a:lnSpc>
                <a:spcPct val="200000"/>
              </a:lnSpc>
              <a:spcBef>
                <a:spcPts val="5"/>
              </a:spcBef>
              <a:tabLst>
                <a:tab pos="311785" algn="l"/>
              </a:tabLst>
            </a:pPr>
            <a:endParaRPr lang="en-GB" sz="2800" dirty="0">
              <a:latin typeface="Calibri"/>
              <a:cs typeface="Calibri"/>
            </a:endParaRPr>
          </a:p>
        </p:txBody>
      </p:sp>
    </p:spTree>
    <p:extLst>
      <p:ext uri="{BB962C8B-B14F-4D97-AF65-F5344CB8AC3E}">
        <p14:creationId xmlns:p14="http://schemas.microsoft.com/office/powerpoint/2010/main" val="3734063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13911A1-69E5-7312-5498-C4ACB2ED2F31}"/>
              </a:ext>
            </a:extLst>
          </p:cNvPr>
          <p:cNvSpPr txBox="1">
            <a:spLocks/>
          </p:cNvSpPr>
          <p:nvPr/>
        </p:nvSpPr>
        <p:spPr>
          <a:xfrm>
            <a:off x="379010" y="406521"/>
            <a:ext cx="11812989" cy="648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zh-CN" sz="3200" dirty="0">
                <a:latin typeface="Arial" panose="020B0604020202020204" pitchFamily="34" charset="0"/>
                <a:ea typeface="宋体" panose="02010600030101010101" pitchFamily="2" charset="-122"/>
                <a:cs typeface="Arial" panose="020B0604020202020204" pitchFamily="34" charset="0"/>
              </a:rPr>
              <a:t>Some research findings-Decisions on sustainability assurance </a:t>
            </a:r>
            <a:endParaRPr lang="en-US" sz="3200" dirty="0">
              <a:latin typeface="Arial" panose="020B0604020202020204" pitchFamily="34" charset="0"/>
              <a:cs typeface="Arial" panose="020B0604020202020204" pitchFamily="34" charset="0"/>
            </a:endParaRPr>
          </a:p>
        </p:txBody>
      </p:sp>
      <p:sp>
        <p:nvSpPr>
          <p:cNvPr id="4" name="内容占位符 4">
            <a:extLst>
              <a:ext uri="{FF2B5EF4-FFF2-40B4-BE49-F238E27FC236}">
                <a16:creationId xmlns:a16="http://schemas.microsoft.com/office/drawing/2014/main" id="{8A8C7AD3-3B1D-A98E-2823-1EFD70A31510}"/>
              </a:ext>
            </a:extLst>
          </p:cNvPr>
          <p:cNvSpPr txBox="1">
            <a:spLocks/>
          </p:cNvSpPr>
          <p:nvPr/>
        </p:nvSpPr>
        <p:spPr>
          <a:xfrm>
            <a:off x="379011" y="1237345"/>
            <a:ext cx="11032200" cy="30525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文本框 5">
            <a:extLst>
              <a:ext uri="{FF2B5EF4-FFF2-40B4-BE49-F238E27FC236}">
                <a16:creationId xmlns:a16="http://schemas.microsoft.com/office/drawing/2014/main" id="{CA56F4E4-6133-ADB2-29DA-829844CC3B57}"/>
              </a:ext>
            </a:extLst>
          </p:cNvPr>
          <p:cNvSpPr txBox="1"/>
          <p:nvPr/>
        </p:nvSpPr>
        <p:spPr>
          <a:xfrm>
            <a:off x="263047" y="1237345"/>
            <a:ext cx="12087616" cy="3416320"/>
          </a:xfrm>
          <a:prstGeom prst="rect">
            <a:avLst/>
          </a:prstGeom>
          <a:noFill/>
        </p:spPr>
        <p:txBody>
          <a:bodyPr wrap="square">
            <a:spAutoFit/>
          </a:bodyPr>
          <a:lstStyle/>
          <a:p>
            <a:r>
              <a:rPr lang="en-GB" sz="2400" b="1" dirty="0"/>
              <a:t>Benefits:</a:t>
            </a:r>
          </a:p>
          <a:p>
            <a:endParaRPr lang="en-GB" sz="2400" b="1" dirty="0"/>
          </a:p>
          <a:p>
            <a:endParaRPr lang="en-GB" sz="2400" b="1" dirty="0"/>
          </a:p>
          <a:p>
            <a:endParaRPr lang="en-GB" sz="2400" b="1" dirty="0"/>
          </a:p>
          <a:p>
            <a:endParaRPr lang="en-GB" sz="2400" b="1" dirty="0"/>
          </a:p>
          <a:p>
            <a:endParaRPr lang="en-GB" sz="2400" b="1" dirty="0"/>
          </a:p>
          <a:p>
            <a:endParaRPr lang="en-GB" sz="2400" b="1" dirty="0"/>
          </a:p>
          <a:p>
            <a:r>
              <a:rPr lang="en-GB" sz="2400" b="1" dirty="0"/>
              <a:t>Costs: </a:t>
            </a:r>
          </a:p>
          <a:p>
            <a:endParaRPr lang="en-GB" sz="2400" dirty="0"/>
          </a:p>
        </p:txBody>
      </p:sp>
    </p:spTree>
    <p:extLst>
      <p:ext uri="{BB962C8B-B14F-4D97-AF65-F5344CB8AC3E}">
        <p14:creationId xmlns:p14="http://schemas.microsoft.com/office/powerpoint/2010/main" val="1421309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B2F12D-4A03-E250-FC81-21D9D01F459E}"/>
              </a:ext>
            </a:extLst>
          </p:cNvPr>
          <p:cNvSpPr txBox="1">
            <a:spLocks/>
          </p:cNvSpPr>
          <p:nvPr/>
        </p:nvSpPr>
        <p:spPr>
          <a:xfrm>
            <a:off x="90913" y="331365"/>
            <a:ext cx="12197120" cy="648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Arial" panose="020B0604020202020204" pitchFamily="34" charset="0"/>
                <a:cs typeface="Arial" panose="020B0604020202020204" pitchFamily="34" charset="0"/>
              </a:rPr>
              <a:t>Some research findings-Real improvement or misplaced confidence?</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6" name="内容占位符 4">
            <a:extLst>
              <a:ext uri="{FF2B5EF4-FFF2-40B4-BE49-F238E27FC236}">
                <a16:creationId xmlns:a16="http://schemas.microsoft.com/office/drawing/2014/main" id="{39A76855-0AC1-5555-5B96-9E3C46B154B1}"/>
              </a:ext>
            </a:extLst>
          </p:cNvPr>
          <p:cNvSpPr txBox="1">
            <a:spLocks/>
          </p:cNvSpPr>
          <p:nvPr/>
        </p:nvSpPr>
        <p:spPr>
          <a:xfrm>
            <a:off x="206057" y="1178560"/>
            <a:ext cx="11779885" cy="44974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n-US" sz="2400" b="1" dirty="0">
                <a:solidFill>
                  <a:srgbClr val="FF0000"/>
                </a:solidFill>
                <a:latin typeface="Helvetica LT Black" panose="02000A03050000020004" pitchFamily="2" charset="0"/>
              </a:rPr>
              <a:t>Does CSRA really improve the credibility? Or the benefits are solely attributable to increased, but perhaps misplaced confidence? (mixed evidence)</a:t>
            </a:r>
          </a:p>
          <a:p>
            <a:pPr marL="342900" indent="-342900" algn="just">
              <a:lnSpc>
                <a:spcPct val="150000"/>
              </a:lnSpc>
              <a:buFont typeface="Wingdings" panose="05000000000000000000" pitchFamily="2" charset="2"/>
              <a:buChar char="§"/>
            </a:pPr>
            <a:r>
              <a:rPr lang="en-US" sz="2400" dirty="0">
                <a:solidFill>
                  <a:schemeClr val="tx2">
                    <a:lumMod val="50000"/>
                  </a:schemeClr>
                </a:solidFill>
              </a:rPr>
              <a:t>Some studies </a:t>
            </a:r>
            <a:r>
              <a:rPr lang="en-US" sz="2400" u="sng" dirty="0">
                <a:solidFill>
                  <a:schemeClr val="tx2">
                    <a:lumMod val="50000"/>
                  </a:schemeClr>
                </a:solidFill>
              </a:rPr>
              <a:t>fail to find </a:t>
            </a:r>
            <a:r>
              <a:rPr lang="en-US" sz="2400" dirty="0">
                <a:solidFill>
                  <a:schemeClr val="tx2">
                    <a:lumMod val="50000"/>
                  </a:schemeClr>
                </a:solidFill>
              </a:rPr>
              <a:t>evidence to support CSRA to enhance credibility (e.g., Cho et al., 2014; Christensen, 2016)</a:t>
            </a:r>
          </a:p>
          <a:p>
            <a:pPr marL="342900" indent="-342900" algn="just">
              <a:lnSpc>
                <a:spcPct val="150000"/>
              </a:lnSpc>
              <a:buFont typeface="Wingdings" panose="05000000000000000000" pitchFamily="2" charset="2"/>
              <a:buChar char="§"/>
            </a:pPr>
            <a:r>
              <a:rPr lang="en-US" sz="2400" dirty="0">
                <a:solidFill>
                  <a:schemeClr val="tx2">
                    <a:lumMod val="50000"/>
                  </a:schemeClr>
                </a:solidFill>
              </a:rPr>
              <a:t>The effect of CSRA may depend on the </a:t>
            </a:r>
            <a:r>
              <a:rPr lang="en-US" sz="2400" u="sng" dirty="0">
                <a:solidFill>
                  <a:schemeClr val="tx2">
                    <a:lumMod val="50000"/>
                  </a:schemeClr>
                </a:solidFill>
              </a:rPr>
              <a:t>institutional context</a:t>
            </a:r>
            <a:r>
              <a:rPr lang="en-US" sz="2400" dirty="0">
                <a:solidFill>
                  <a:schemeClr val="tx2">
                    <a:lumMod val="50000"/>
                  </a:schemeClr>
                </a:solidFill>
              </a:rPr>
              <a:t>,</a:t>
            </a:r>
            <a:r>
              <a:rPr lang="zh-CN" altLang="en-US" sz="2400" dirty="0">
                <a:solidFill>
                  <a:schemeClr val="tx2">
                    <a:lumMod val="50000"/>
                  </a:schemeClr>
                </a:solidFill>
              </a:rPr>
              <a:t> </a:t>
            </a:r>
            <a:r>
              <a:rPr lang="en-US" altLang="zh-CN" sz="2400" dirty="0">
                <a:solidFill>
                  <a:schemeClr val="tx2">
                    <a:lumMod val="50000"/>
                  </a:schemeClr>
                </a:solidFill>
              </a:rPr>
              <a:t>such</a:t>
            </a:r>
            <a:r>
              <a:rPr lang="zh-CN" altLang="en-US" sz="2400" dirty="0">
                <a:solidFill>
                  <a:schemeClr val="tx2">
                    <a:lumMod val="50000"/>
                  </a:schemeClr>
                </a:solidFill>
              </a:rPr>
              <a:t> </a:t>
            </a:r>
            <a:r>
              <a:rPr lang="en-US" altLang="zh-CN" sz="2400" dirty="0">
                <a:solidFill>
                  <a:schemeClr val="tx2">
                    <a:lumMod val="50000"/>
                  </a:schemeClr>
                </a:solidFill>
              </a:rPr>
              <a:t>as</a:t>
            </a:r>
            <a:r>
              <a:rPr lang="zh-CN" altLang="en-US" sz="2400" dirty="0">
                <a:solidFill>
                  <a:schemeClr val="tx2">
                    <a:lumMod val="50000"/>
                  </a:schemeClr>
                </a:solidFill>
              </a:rPr>
              <a:t> </a:t>
            </a:r>
            <a:r>
              <a:rPr lang="en-US" altLang="zh-CN" sz="2400" dirty="0">
                <a:solidFill>
                  <a:schemeClr val="tx2">
                    <a:lumMod val="50000"/>
                  </a:schemeClr>
                </a:solidFill>
              </a:rPr>
              <a:t>legal</a:t>
            </a:r>
            <a:r>
              <a:rPr lang="zh-CN" altLang="en-US" sz="2400" dirty="0">
                <a:solidFill>
                  <a:schemeClr val="tx2">
                    <a:lumMod val="50000"/>
                  </a:schemeClr>
                </a:solidFill>
              </a:rPr>
              <a:t> </a:t>
            </a:r>
            <a:r>
              <a:rPr lang="en-US" altLang="zh-CN" sz="2400" dirty="0">
                <a:solidFill>
                  <a:schemeClr val="tx2">
                    <a:lumMod val="50000"/>
                  </a:schemeClr>
                </a:solidFill>
              </a:rPr>
              <a:t>environment</a:t>
            </a:r>
            <a:r>
              <a:rPr lang="en-US" sz="2400" dirty="0">
                <a:solidFill>
                  <a:schemeClr val="tx2">
                    <a:lumMod val="50000"/>
                  </a:schemeClr>
                </a:solidFill>
              </a:rPr>
              <a:t> (Du and Wu, 2019).</a:t>
            </a:r>
          </a:p>
          <a:p>
            <a:pPr marL="285750" indent="-285750" algn="just">
              <a:lnSpc>
                <a:spcPct val="150000"/>
              </a:lnSpc>
              <a:buFont typeface="Wingdings" panose="05000000000000000000" pitchFamily="2" charset="2"/>
              <a:buChar char="§"/>
            </a:pPr>
            <a:r>
              <a:rPr lang="en-US" sz="2400" dirty="0">
                <a:solidFill>
                  <a:schemeClr val="tx2">
                    <a:lumMod val="50000"/>
                  </a:schemeClr>
                </a:solidFill>
              </a:rPr>
              <a:t>The effect of CSRA may depend on the </a:t>
            </a:r>
            <a:r>
              <a:rPr lang="en-US" sz="2400" u="sng" dirty="0">
                <a:solidFill>
                  <a:schemeClr val="tx2">
                    <a:lumMod val="50000"/>
                  </a:schemeClr>
                </a:solidFill>
              </a:rPr>
              <a:t>stage of development </a:t>
            </a:r>
            <a:r>
              <a:rPr lang="en-US" sz="2400" dirty="0">
                <a:solidFill>
                  <a:schemeClr val="tx2">
                    <a:lumMod val="50000"/>
                  </a:schemeClr>
                </a:solidFill>
              </a:rPr>
              <a:t>(Peters and Romi, 2015). </a:t>
            </a:r>
          </a:p>
          <a:p>
            <a:pPr marL="285750" indent="-285750" algn="just">
              <a:lnSpc>
                <a:spcPct val="150000"/>
              </a:lnSpc>
              <a:buFont typeface="Wingdings" panose="05000000000000000000" pitchFamily="2" charset="2"/>
              <a:buChar char="§"/>
            </a:pPr>
            <a:endParaRPr lang="en-US" sz="2000" dirty="0"/>
          </a:p>
        </p:txBody>
      </p:sp>
    </p:spTree>
    <p:extLst>
      <p:ext uri="{BB962C8B-B14F-4D97-AF65-F5344CB8AC3E}">
        <p14:creationId xmlns:p14="http://schemas.microsoft.com/office/powerpoint/2010/main" val="96089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9386316" y="365759"/>
            <a:ext cx="1754124" cy="835151"/>
          </a:xfrm>
          <a:prstGeom prst="rect">
            <a:avLst/>
          </a:prstGeom>
        </p:spPr>
      </p:pic>
      <p:sp>
        <p:nvSpPr>
          <p:cNvPr id="6" name="object 6"/>
          <p:cNvSpPr txBox="1"/>
          <p:nvPr/>
        </p:nvSpPr>
        <p:spPr>
          <a:xfrm>
            <a:off x="11146535" y="6464985"/>
            <a:ext cx="153670" cy="178435"/>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libri"/>
                <a:cs typeface="Calibri"/>
              </a:rPr>
              <a:t>22</a:t>
            </a:fld>
            <a:endParaRPr sz="1200">
              <a:latin typeface="Calibri"/>
              <a:cs typeface="Calibri"/>
            </a:endParaRPr>
          </a:p>
        </p:txBody>
      </p:sp>
      <p:sp>
        <p:nvSpPr>
          <p:cNvPr id="8" name="文本框 7">
            <a:extLst>
              <a:ext uri="{FF2B5EF4-FFF2-40B4-BE49-F238E27FC236}">
                <a16:creationId xmlns:a16="http://schemas.microsoft.com/office/drawing/2014/main" id="{1161992B-94CF-9A11-BDBD-8C273FBC0B10}"/>
              </a:ext>
            </a:extLst>
          </p:cNvPr>
          <p:cNvSpPr txBox="1"/>
          <p:nvPr/>
        </p:nvSpPr>
        <p:spPr>
          <a:xfrm>
            <a:off x="1378212" y="2447229"/>
            <a:ext cx="8700655" cy="1045223"/>
          </a:xfrm>
          <a:prstGeom prst="rect">
            <a:avLst/>
          </a:prstGeom>
          <a:noFill/>
        </p:spPr>
        <p:txBody>
          <a:bodyPr wrap="square">
            <a:spAutoFit/>
          </a:bodyPr>
          <a:lstStyle/>
          <a:p>
            <a:pPr marL="12065" algn="ctr">
              <a:lnSpc>
                <a:spcPct val="200000"/>
              </a:lnSpc>
              <a:spcBef>
                <a:spcPts val="5"/>
              </a:spcBef>
              <a:tabLst>
                <a:tab pos="311785" algn="l"/>
              </a:tabLst>
            </a:pPr>
            <a:r>
              <a:rPr lang="en-GB" sz="3600" dirty="0">
                <a:solidFill>
                  <a:schemeClr val="accent1"/>
                </a:solidFill>
                <a:latin typeface="Calibri"/>
                <a:cs typeface="Calibri"/>
              </a:rPr>
              <a:t>ESG metrics and KPIs</a:t>
            </a:r>
          </a:p>
        </p:txBody>
      </p:sp>
      <p:sp>
        <p:nvSpPr>
          <p:cNvPr id="7" name="标题 6">
            <a:extLst>
              <a:ext uri="{FF2B5EF4-FFF2-40B4-BE49-F238E27FC236}">
                <a16:creationId xmlns:a16="http://schemas.microsoft.com/office/drawing/2014/main" id="{DBC3C86B-2232-CB66-7EB3-F50AF06BCEE1}"/>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3906048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FC1335A-2CBD-4145-AF8F-DE0E4E426EEF}"/>
              </a:ext>
            </a:extLst>
          </p:cNvPr>
          <p:cNvSpPr txBox="1">
            <a:spLocks/>
          </p:cNvSpPr>
          <p:nvPr/>
        </p:nvSpPr>
        <p:spPr>
          <a:xfrm>
            <a:off x="381000" y="297178"/>
            <a:ext cx="10058400" cy="569618"/>
          </a:xfrm>
          <a:prstGeom prst="rect">
            <a:avLst/>
          </a:prstGeom>
        </p:spPr>
        <p:txBody>
          <a:bodyPr>
            <a:noAutofit/>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r>
              <a:rPr lang="en-GB" dirty="0">
                <a:latin typeface="Arial" panose="020B0604020202020204" pitchFamily="34" charset="0"/>
                <a:cs typeface="Arial" panose="020B0604020202020204" pitchFamily="34" charset="0"/>
              </a:rPr>
              <a:t>Key Performance Indicators (KPIs) for ESG</a:t>
            </a:r>
          </a:p>
        </p:txBody>
      </p:sp>
      <p:sp>
        <p:nvSpPr>
          <p:cNvPr id="7" name="文本框 6">
            <a:extLst>
              <a:ext uri="{FF2B5EF4-FFF2-40B4-BE49-F238E27FC236}">
                <a16:creationId xmlns:a16="http://schemas.microsoft.com/office/drawing/2014/main" id="{7FFDC708-71F9-F7ED-B5CB-CC63F574B9C7}"/>
              </a:ext>
            </a:extLst>
          </p:cNvPr>
          <p:cNvSpPr txBox="1"/>
          <p:nvPr/>
        </p:nvSpPr>
        <p:spPr>
          <a:xfrm>
            <a:off x="533400" y="1257300"/>
            <a:ext cx="11296650" cy="511819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200" dirty="0"/>
              <a:t>KPIs refer to some </a:t>
            </a:r>
            <a:r>
              <a:rPr lang="en-GB" sz="2200" u="sng" dirty="0"/>
              <a:t>measurable values </a:t>
            </a:r>
            <a:r>
              <a:rPr lang="en-GB" sz="2200" dirty="0"/>
              <a:t>which tell us how an organisation is </a:t>
            </a:r>
            <a:r>
              <a:rPr lang="en-GB" sz="2200" u="sng" dirty="0"/>
              <a:t>performing against particular objectives, or indicators, set in advance</a:t>
            </a:r>
            <a:r>
              <a:rPr lang="en-GB" sz="2200" dirty="0"/>
              <a:t>. </a:t>
            </a:r>
          </a:p>
          <a:p>
            <a:pPr marL="342900" indent="-342900">
              <a:lnSpc>
                <a:spcPct val="150000"/>
              </a:lnSpc>
              <a:buFont typeface="Arial" panose="020B0604020202020204" pitchFamily="34" charset="0"/>
              <a:buChar char="•"/>
            </a:pPr>
            <a:r>
              <a:rPr lang="en-GB" sz="2200" dirty="0"/>
              <a:t>Quantitative and qualitative </a:t>
            </a:r>
          </a:p>
          <a:p>
            <a:pPr marL="342900" indent="-342900">
              <a:lnSpc>
                <a:spcPct val="150000"/>
              </a:lnSpc>
              <a:buFont typeface="Arial" panose="020B0604020202020204" pitchFamily="34" charset="0"/>
              <a:buChar char="•"/>
            </a:pPr>
            <a:r>
              <a:rPr lang="en-GB" sz="2200" dirty="0"/>
              <a:t>KPIs are a common way in organisations to assess how targets are being reached on </a:t>
            </a:r>
            <a:r>
              <a:rPr lang="en-GB" sz="2200" u="sng" dirty="0"/>
              <a:t>multiple levels</a:t>
            </a:r>
            <a:r>
              <a:rPr lang="en-GB" sz="2200" dirty="0"/>
              <a:t>.</a:t>
            </a:r>
          </a:p>
          <a:p>
            <a:pPr marL="342900" indent="-342900">
              <a:lnSpc>
                <a:spcPct val="150000"/>
              </a:lnSpc>
              <a:buFont typeface="Arial" panose="020B0604020202020204" pitchFamily="34" charset="0"/>
              <a:buChar char="•"/>
            </a:pPr>
            <a:r>
              <a:rPr lang="en-GB" sz="2200" dirty="0"/>
              <a:t>KPIs for ESG…</a:t>
            </a:r>
          </a:p>
          <a:p>
            <a:pPr marL="342900" indent="-342900">
              <a:lnSpc>
                <a:spcPct val="150000"/>
              </a:lnSpc>
              <a:buFont typeface="Wingdings" panose="05000000000000000000" pitchFamily="2" charset="2"/>
              <a:buChar char="Ø"/>
            </a:pPr>
            <a:r>
              <a:rPr lang="en-GB" sz="2200" dirty="0"/>
              <a:t>help managers to integrate non-ﬁnancial aspects of performance into their decision making and ensure long-term viability of their companies</a:t>
            </a:r>
          </a:p>
          <a:p>
            <a:pPr marL="342900" indent="-342900">
              <a:lnSpc>
                <a:spcPct val="150000"/>
              </a:lnSpc>
              <a:buFont typeface="Wingdings" panose="05000000000000000000" pitchFamily="2" charset="2"/>
              <a:buChar char="Ø"/>
            </a:pPr>
            <a:r>
              <a:rPr lang="en-GB" sz="2200" dirty="0"/>
              <a:t>help investors integrate ESG into their investment process and maximizes their long-term interest…</a:t>
            </a:r>
          </a:p>
        </p:txBody>
      </p:sp>
    </p:spTree>
    <p:extLst>
      <p:ext uri="{BB962C8B-B14F-4D97-AF65-F5344CB8AC3E}">
        <p14:creationId xmlns:p14="http://schemas.microsoft.com/office/powerpoint/2010/main" val="2127343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FC1335A-2CBD-4145-AF8F-DE0E4E426EEF}"/>
              </a:ext>
            </a:extLst>
          </p:cNvPr>
          <p:cNvSpPr txBox="1">
            <a:spLocks/>
          </p:cNvSpPr>
          <p:nvPr/>
        </p:nvSpPr>
        <p:spPr>
          <a:xfrm>
            <a:off x="381000" y="297178"/>
            <a:ext cx="10058400" cy="569618"/>
          </a:xfrm>
          <a:prstGeom prst="rect">
            <a:avLst/>
          </a:prstGeom>
        </p:spPr>
        <p:txBody>
          <a:bodyPr>
            <a:noAutofit/>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r>
              <a:rPr lang="en-GB" dirty="0">
                <a:latin typeface="Arial" panose="020B0604020202020204" pitchFamily="34" charset="0"/>
                <a:cs typeface="Arial" panose="020B0604020202020204" pitchFamily="34" charset="0"/>
              </a:rPr>
              <a:t>What are ESG KPIs based on?</a:t>
            </a:r>
          </a:p>
        </p:txBody>
      </p:sp>
      <p:sp>
        <p:nvSpPr>
          <p:cNvPr id="2" name="文本框 1">
            <a:extLst>
              <a:ext uri="{FF2B5EF4-FFF2-40B4-BE49-F238E27FC236}">
                <a16:creationId xmlns:a16="http://schemas.microsoft.com/office/drawing/2014/main" id="{798F89DF-F921-5716-358D-3B94789B2A3A}"/>
              </a:ext>
            </a:extLst>
          </p:cNvPr>
          <p:cNvSpPr txBox="1"/>
          <p:nvPr/>
        </p:nvSpPr>
        <p:spPr>
          <a:xfrm>
            <a:off x="523875" y="1181100"/>
            <a:ext cx="10677525" cy="225106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400" dirty="0"/>
              <a:t>Sustainability strategy, goals</a:t>
            </a:r>
          </a:p>
          <a:p>
            <a:pPr marL="342900" indent="-342900">
              <a:lnSpc>
                <a:spcPct val="150000"/>
              </a:lnSpc>
              <a:buFont typeface="Arial" panose="020B0604020202020204" pitchFamily="34" charset="0"/>
              <a:buChar char="•"/>
            </a:pPr>
            <a:r>
              <a:rPr lang="en-GB" sz="2400" dirty="0"/>
              <a:t>Materiality assessment and stakeholder expectations </a:t>
            </a:r>
          </a:p>
          <a:p>
            <a:pPr marL="342900" indent="-342900">
              <a:lnSpc>
                <a:spcPct val="150000"/>
              </a:lnSpc>
              <a:buFont typeface="Arial" panose="020B0604020202020204" pitchFamily="34" charset="0"/>
              <a:buChar char="•"/>
            </a:pPr>
            <a:r>
              <a:rPr lang="en-GB" sz="2400" dirty="0"/>
              <a:t>ESG reporting frameworks and standards (GRI, SASB, TCFD…)</a:t>
            </a:r>
          </a:p>
          <a:p>
            <a:pPr marL="342900" indent="-342900">
              <a:lnSpc>
                <a:spcPct val="150000"/>
              </a:lnSpc>
              <a:buFont typeface="Arial" panose="020B0604020202020204" pitchFamily="34" charset="0"/>
              <a:buChar char="•"/>
            </a:pPr>
            <a:r>
              <a:rPr lang="en-GB" sz="2400" dirty="0"/>
              <a:t>Industry-specific considerations and peer benchmarking</a:t>
            </a:r>
          </a:p>
        </p:txBody>
      </p:sp>
    </p:spTree>
    <p:extLst>
      <p:ext uri="{BB962C8B-B14F-4D97-AF65-F5344CB8AC3E}">
        <p14:creationId xmlns:p14="http://schemas.microsoft.com/office/powerpoint/2010/main" val="3199948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FC1335A-2CBD-4145-AF8F-DE0E4E426EEF}"/>
              </a:ext>
            </a:extLst>
          </p:cNvPr>
          <p:cNvSpPr txBox="1">
            <a:spLocks/>
          </p:cNvSpPr>
          <p:nvPr/>
        </p:nvSpPr>
        <p:spPr>
          <a:xfrm>
            <a:off x="381000" y="297178"/>
            <a:ext cx="10058400" cy="569618"/>
          </a:xfrm>
          <a:prstGeom prst="rect">
            <a:avLst/>
          </a:prstGeom>
        </p:spPr>
        <p:txBody>
          <a:bodyPr>
            <a:noAutofit/>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r>
              <a:rPr lang="en-GB" dirty="0">
                <a:latin typeface="Arial" panose="020B0604020202020204" pitchFamily="34" charset="0"/>
                <a:cs typeface="Arial" panose="020B0604020202020204" pitchFamily="34" charset="0"/>
              </a:rPr>
              <a:t>What makes a good ESG KPI?</a:t>
            </a:r>
          </a:p>
        </p:txBody>
      </p:sp>
      <p:sp>
        <p:nvSpPr>
          <p:cNvPr id="2" name="文本框 1">
            <a:extLst>
              <a:ext uri="{FF2B5EF4-FFF2-40B4-BE49-F238E27FC236}">
                <a16:creationId xmlns:a16="http://schemas.microsoft.com/office/drawing/2014/main" id="{8853D008-F01C-C10F-DEDB-DDB557D41F5E}"/>
              </a:ext>
            </a:extLst>
          </p:cNvPr>
          <p:cNvSpPr txBox="1"/>
          <p:nvPr/>
        </p:nvSpPr>
        <p:spPr>
          <a:xfrm>
            <a:off x="523875" y="1181100"/>
            <a:ext cx="10677525" cy="502105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400" dirty="0"/>
              <a:t>Consistent </a:t>
            </a:r>
          </a:p>
          <a:p>
            <a:pPr marL="342900" indent="-342900">
              <a:lnSpc>
                <a:spcPct val="150000"/>
              </a:lnSpc>
              <a:buFont typeface="Arial" panose="020B0604020202020204" pitchFamily="34" charset="0"/>
              <a:buChar char="•"/>
            </a:pPr>
            <a:r>
              <a:rPr lang="en-GB" sz="2400" dirty="0"/>
              <a:t>Operational/measurable</a:t>
            </a:r>
          </a:p>
          <a:p>
            <a:pPr marL="342900" indent="-342900">
              <a:lnSpc>
                <a:spcPct val="150000"/>
              </a:lnSpc>
              <a:buFont typeface="Arial" panose="020B0604020202020204" pitchFamily="34" charset="0"/>
              <a:buChar char="•"/>
            </a:pPr>
            <a:r>
              <a:rPr lang="en-GB" sz="2400" dirty="0"/>
              <a:t>Align with the purpose </a:t>
            </a:r>
          </a:p>
          <a:p>
            <a:pPr marL="342900" indent="-342900">
              <a:lnSpc>
                <a:spcPct val="150000"/>
              </a:lnSpc>
              <a:buFont typeface="Arial" panose="020B0604020202020204" pitchFamily="34" charset="0"/>
              <a:buChar char="•"/>
            </a:pPr>
            <a:r>
              <a:rPr lang="en-GB" sz="2400" dirty="0"/>
              <a:t>Relevant: useful for decision making</a:t>
            </a:r>
          </a:p>
          <a:p>
            <a:pPr>
              <a:lnSpc>
                <a:spcPct val="150000"/>
              </a:lnSpc>
            </a:pPr>
            <a:r>
              <a:rPr lang="en-GB" sz="2400" dirty="0"/>
              <a:t>     - Environmental awareness in an organisation</a:t>
            </a:r>
          </a:p>
          <a:p>
            <a:pPr>
              <a:lnSpc>
                <a:spcPct val="150000"/>
              </a:lnSpc>
            </a:pPr>
            <a:r>
              <a:rPr lang="en-GB" sz="2400" dirty="0"/>
              <a:t>     - KPI: the number of people attending a training event</a:t>
            </a:r>
          </a:p>
          <a:p>
            <a:pPr>
              <a:lnSpc>
                <a:spcPct val="150000"/>
              </a:lnSpc>
            </a:pPr>
            <a:r>
              <a:rPr lang="en-GB" sz="2400" dirty="0"/>
              <a:t>     </a:t>
            </a:r>
            <a:r>
              <a:rPr lang="en-GB" sz="2400" dirty="0">
                <a:solidFill>
                  <a:schemeClr val="accent1"/>
                </a:solidFill>
              </a:rPr>
              <a:t>- Is this a good KPI? </a:t>
            </a:r>
          </a:p>
          <a:p>
            <a:pPr marL="342900" indent="-342900">
              <a:lnSpc>
                <a:spcPct val="150000"/>
              </a:lnSpc>
              <a:buFont typeface="Arial" panose="020B0604020202020204" pitchFamily="34" charset="0"/>
              <a:buChar char="•"/>
            </a:pPr>
            <a:r>
              <a:rPr lang="en-GB" sz="2400" dirty="0"/>
              <a:t>Achievable but ambitious</a:t>
            </a:r>
          </a:p>
          <a:p>
            <a:pPr marL="342900" indent="-342900">
              <a:lnSpc>
                <a:spcPct val="150000"/>
              </a:lnSpc>
              <a:buFont typeface="Arial" panose="020B0604020202020204" pitchFamily="34" charset="0"/>
              <a:buChar char="•"/>
            </a:pPr>
            <a:r>
              <a:rPr lang="en-GB" sz="2400" dirty="0"/>
              <a:t>Time-bound</a:t>
            </a:r>
          </a:p>
        </p:txBody>
      </p:sp>
    </p:spTree>
    <p:extLst>
      <p:ext uri="{BB962C8B-B14F-4D97-AF65-F5344CB8AC3E}">
        <p14:creationId xmlns:p14="http://schemas.microsoft.com/office/powerpoint/2010/main" val="2260448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FC1335A-2CBD-4145-AF8F-DE0E4E426EEF}"/>
              </a:ext>
            </a:extLst>
          </p:cNvPr>
          <p:cNvSpPr txBox="1">
            <a:spLocks/>
          </p:cNvSpPr>
          <p:nvPr/>
        </p:nvSpPr>
        <p:spPr>
          <a:xfrm>
            <a:off x="381000" y="297178"/>
            <a:ext cx="10058400" cy="569618"/>
          </a:xfrm>
          <a:prstGeom prst="rect">
            <a:avLst/>
          </a:prstGeom>
        </p:spPr>
        <p:txBody>
          <a:bodyPr>
            <a:noAutofit/>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r>
              <a:rPr lang="en-GB" dirty="0">
                <a:latin typeface="Arial" panose="020B0604020202020204" pitchFamily="34" charset="0"/>
                <a:cs typeface="Arial" panose="020B0604020202020204" pitchFamily="34" charset="0"/>
              </a:rPr>
              <a:t>An example-Unilever </a:t>
            </a:r>
          </a:p>
        </p:txBody>
      </p:sp>
      <p:pic>
        <p:nvPicPr>
          <p:cNvPr id="4" name="图片 3">
            <a:extLst>
              <a:ext uri="{FF2B5EF4-FFF2-40B4-BE49-F238E27FC236}">
                <a16:creationId xmlns:a16="http://schemas.microsoft.com/office/drawing/2014/main" id="{ED92EDDE-36E9-D56B-EAE4-412202DA6A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4962"/>
            <a:ext cx="5479054" cy="5239533"/>
          </a:xfrm>
          <a:prstGeom prst="rect">
            <a:avLst/>
          </a:prstGeom>
        </p:spPr>
      </p:pic>
      <p:sp>
        <p:nvSpPr>
          <p:cNvPr id="7" name="文本框 6">
            <a:extLst>
              <a:ext uri="{FF2B5EF4-FFF2-40B4-BE49-F238E27FC236}">
                <a16:creationId xmlns:a16="http://schemas.microsoft.com/office/drawing/2014/main" id="{87E636FD-F2DB-5623-C03D-C0E7BBEC8148}"/>
              </a:ext>
            </a:extLst>
          </p:cNvPr>
          <p:cNvSpPr txBox="1"/>
          <p:nvPr/>
        </p:nvSpPr>
        <p:spPr>
          <a:xfrm>
            <a:off x="0" y="6114495"/>
            <a:ext cx="6194120" cy="646331"/>
          </a:xfrm>
          <a:prstGeom prst="rect">
            <a:avLst/>
          </a:prstGeom>
          <a:noFill/>
        </p:spPr>
        <p:txBody>
          <a:bodyPr wrap="square">
            <a:spAutoFit/>
          </a:bodyPr>
          <a:lstStyle/>
          <a:p>
            <a:r>
              <a:rPr lang="en-GB" dirty="0"/>
              <a:t>https://www.ft.com/content/f5a6b26a-c66c-465d-8751-36b8894d1020</a:t>
            </a:r>
          </a:p>
        </p:txBody>
      </p:sp>
      <p:pic>
        <p:nvPicPr>
          <p:cNvPr id="9" name="图片 8">
            <a:extLst>
              <a:ext uri="{FF2B5EF4-FFF2-40B4-BE49-F238E27FC236}">
                <a16:creationId xmlns:a16="http://schemas.microsoft.com/office/drawing/2014/main" id="{FF5C5ABA-8680-FF01-3F8D-779BE72A13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4190" y="1365304"/>
            <a:ext cx="6747810" cy="3489608"/>
          </a:xfrm>
          <a:prstGeom prst="rect">
            <a:avLst/>
          </a:prstGeom>
        </p:spPr>
      </p:pic>
      <p:sp>
        <p:nvSpPr>
          <p:cNvPr id="10" name="矩形: 圆角 9">
            <a:extLst>
              <a:ext uri="{FF2B5EF4-FFF2-40B4-BE49-F238E27FC236}">
                <a16:creationId xmlns:a16="http://schemas.microsoft.com/office/drawing/2014/main" id="{6B0A1A94-AEBC-55EF-DE8B-FABABB1A237C}"/>
              </a:ext>
            </a:extLst>
          </p:cNvPr>
          <p:cNvSpPr/>
          <p:nvPr/>
        </p:nvSpPr>
        <p:spPr>
          <a:xfrm>
            <a:off x="5479054" y="3494728"/>
            <a:ext cx="6621088" cy="1360184"/>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9239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FC1335A-2CBD-4145-AF8F-DE0E4E426EEF}"/>
              </a:ext>
            </a:extLst>
          </p:cNvPr>
          <p:cNvSpPr txBox="1">
            <a:spLocks/>
          </p:cNvSpPr>
          <p:nvPr/>
        </p:nvSpPr>
        <p:spPr>
          <a:xfrm>
            <a:off x="381000" y="297178"/>
            <a:ext cx="10058400" cy="569618"/>
          </a:xfrm>
          <a:prstGeom prst="rect">
            <a:avLst/>
          </a:prstGeom>
        </p:spPr>
        <p:txBody>
          <a:bodyPr>
            <a:noAutofit/>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r>
              <a:rPr lang="en-GB" dirty="0">
                <a:latin typeface="Arial" panose="020B0604020202020204" pitchFamily="34" charset="0"/>
                <a:cs typeface="Arial" panose="020B0604020202020204" pitchFamily="34" charset="0"/>
              </a:rPr>
              <a:t>An example-Unilever </a:t>
            </a:r>
          </a:p>
        </p:txBody>
      </p:sp>
      <p:sp>
        <p:nvSpPr>
          <p:cNvPr id="7" name="文本框 6">
            <a:extLst>
              <a:ext uri="{FF2B5EF4-FFF2-40B4-BE49-F238E27FC236}">
                <a16:creationId xmlns:a16="http://schemas.microsoft.com/office/drawing/2014/main" id="{87E636FD-F2DB-5623-C03D-C0E7BBEC8148}"/>
              </a:ext>
            </a:extLst>
          </p:cNvPr>
          <p:cNvSpPr txBox="1"/>
          <p:nvPr/>
        </p:nvSpPr>
        <p:spPr>
          <a:xfrm>
            <a:off x="0" y="6202177"/>
            <a:ext cx="6194120" cy="646331"/>
          </a:xfrm>
          <a:prstGeom prst="rect">
            <a:avLst/>
          </a:prstGeom>
          <a:noFill/>
        </p:spPr>
        <p:txBody>
          <a:bodyPr wrap="square">
            <a:spAutoFit/>
          </a:bodyPr>
          <a:lstStyle/>
          <a:p>
            <a:r>
              <a:rPr lang="en-GB" dirty="0"/>
              <a:t>https://www.ft.com/content/c4379494-f647-470c-9439-a43abc0f6473</a:t>
            </a:r>
          </a:p>
        </p:txBody>
      </p:sp>
      <p:pic>
        <p:nvPicPr>
          <p:cNvPr id="3" name="图片 2">
            <a:extLst>
              <a:ext uri="{FF2B5EF4-FFF2-40B4-BE49-F238E27FC236}">
                <a16:creationId xmlns:a16="http://schemas.microsoft.com/office/drawing/2014/main" id="{F8AB7C3A-BC34-C11B-84BE-298BF70611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985" y="1048469"/>
            <a:ext cx="4902004" cy="2596606"/>
          </a:xfrm>
          <a:prstGeom prst="rect">
            <a:avLst/>
          </a:prstGeom>
        </p:spPr>
      </p:pic>
      <p:pic>
        <p:nvPicPr>
          <p:cNvPr id="8" name="图片 7">
            <a:extLst>
              <a:ext uri="{FF2B5EF4-FFF2-40B4-BE49-F238E27FC236}">
                <a16:creationId xmlns:a16="http://schemas.microsoft.com/office/drawing/2014/main" id="{5946B488-2592-2673-0328-CD9C4D2C30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4338" y="73636"/>
            <a:ext cx="6705317" cy="2178039"/>
          </a:xfrm>
          <a:prstGeom prst="rect">
            <a:avLst/>
          </a:prstGeom>
        </p:spPr>
      </p:pic>
      <p:grpSp>
        <p:nvGrpSpPr>
          <p:cNvPr id="16" name="组合 15">
            <a:extLst>
              <a:ext uri="{FF2B5EF4-FFF2-40B4-BE49-F238E27FC236}">
                <a16:creationId xmlns:a16="http://schemas.microsoft.com/office/drawing/2014/main" id="{9E6B1075-4D4D-A3F4-9D2C-6A838150C3FE}"/>
              </a:ext>
            </a:extLst>
          </p:cNvPr>
          <p:cNvGrpSpPr/>
          <p:nvPr/>
        </p:nvGrpSpPr>
        <p:grpSpPr>
          <a:xfrm>
            <a:off x="5324475" y="2305083"/>
            <a:ext cx="6867525" cy="4543425"/>
            <a:chOff x="5410200" y="75059"/>
            <a:chExt cx="6867525" cy="4543425"/>
          </a:xfrm>
        </p:grpSpPr>
        <p:pic>
          <p:nvPicPr>
            <p:cNvPr id="15" name="图片 14">
              <a:extLst>
                <a:ext uri="{FF2B5EF4-FFF2-40B4-BE49-F238E27FC236}">
                  <a16:creationId xmlns:a16="http://schemas.microsoft.com/office/drawing/2014/main" id="{E2FA4EC8-A737-EE39-7111-40E97BF46F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0200" y="75059"/>
              <a:ext cx="6867525" cy="4543425"/>
            </a:xfrm>
            <a:prstGeom prst="rect">
              <a:avLst/>
            </a:prstGeom>
          </p:spPr>
        </p:pic>
        <p:sp>
          <p:nvSpPr>
            <p:cNvPr id="13" name="矩形: 圆角 12">
              <a:extLst>
                <a:ext uri="{FF2B5EF4-FFF2-40B4-BE49-F238E27FC236}">
                  <a16:creationId xmlns:a16="http://schemas.microsoft.com/office/drawing/2014/main" id="{9E4DCD91-12C8-A4E6-0776-5322FCE35158}"/>
                </a:ext>
              </a:extLst>
            </p:cNvPr>
            <p:cNvSpPr/>
            <p:nvPr/>
          </p:nvSpPr>
          <p:spPr>
            <a:xfrm>
              <a:off x="5433446" y="1687298"/>
              <a:ext cx="6758553" cy="2931186"/>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4266390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ângulo 3">
            <a:extLst>
              <a:ext uri="{FF2B5EF4-FFF2-40B4-BE49-F238E27FC236}">
                <a16:creationId xmlns:a16="http://schemas.microsoft.com/office/drawing/2014/main" id="{354346E7-FBE9-4DC8-B51F-61889485B854}"/>
              </a:ext>
            </a:extLst>
          </p:cNvPr>
          <p:cNvSpPr/>
          <p:nvPr/>
        </p:nvSpPr>
        <p:spPr>
          <a:xfrm>
            <a:off x="146760" y="5716482"/>
            <a:ext cx="10585176" cy="338554"/>
          </a:xfrm>
          <a:prstGeom prst="rect">
            <a:avLst/>
          </a:prstGeom>
        </p:spPr>
        <p:txBody>
          <a:bodyPr wrap="square">
            <a:spAutoFit/>
          </a:bodyPr>
          <a:lstStyle/>
          <a:p>
            <a:r>
              <a:rPr lang="pt-PT" sz="1600" dirty="0">
                <a:hlinkClick r:id="rId3"/>
              </a:rPr>
              <a:t>https://www.un.org/sustainabledevelopment/sustainable-development-goals/</a:t>
            </a:r>
            <a:endParaRPr lang="pt-PT" sz="1600" dirty="0"/>
          </a:p>
        </p:txBody>
      </p:sp>
      <p:sp>
        <p:nvSpPr>
          <p:cNvPr id="14" name="CaixaDeTexto 4">
            <a:extLst>
              <a:ext uri="{FF2B5EF4-FFF2-40B4-BE49-F238E27FC236}">
                <a16:creationId xmlns:a16="http://schemas.microsoft.com/office/drawing/2014/main" id="{386A3696-87C7-492C-AC5F-6EE57118E997}"/>
              </a:ext>
            </a:extLst>
          </p:cNvPr>
          <p:cNvSpPr txBox="1"/>
          <p:nvPr/>
        </p:nvSpPr>
        <p:spPr>
          <a:xfrm>
            <a:off x="2201797" y="6123732"/>
            <a:ext cx="3774690" cy="400110"/>
          </a:xfrm>
          <a:prstGeom prst="rect">
            <a:avLst/>
          </a:prstGeom>
          <a:noFill/>
        </p:spPr>
        <p:txBody>
          <a:bodyPr wrap="square" rtlCol="0">
            <a:spAutoFit/>
          </a:bodyPr>
          <a:lstStyle/>
          <a:p>
            <a:r>
              <a:rPr lang="pt-PT" sz="2000" b="1" dirty="0">
                <a:latin typeface="Arial" panose="020B0604020202020204" pitchFamily="34" charset="0"/>
                <a:cs typeface="Arial" panose="020B0604020202020204" pitchFamily="34" charset="0"/>
              </a:rPr>
              <a:t>169 targets and 232 KPIs</a:t>
            </a:r>
          </a:p>
        </p:txBody>
      </p:sp>
      <p:pic>
        <p:nvPicPr>
          <p:cNvPr id="15" name="Imagem 2">
            <a:extLst>
              <a:ext uri="{FF2B5EF4-FFF2-40B4-BE49-F238E27FC236}">
                <a16:creationId xmlns:a16="http://schemas.microsoft.com/office/drawing/2014/main" id="{072A28AE-C29A-4E3E-9DC2-DF6D5B441E3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613863" y="1444576"/>
            <a:ext cx="2882737" cy="4694719"/>
          </a:xfrm>
          <a:prstGeom prst="rect">
            <a:avLst/>
          </a:prstGeom>
          <a:ln w="3175">
            <a:solidFill>
              <a:schemeClr val="tx1"/>
            </a:solidFill>
          </a:ln>
        </p:spPr>
      </p:pic>
      <p:sp>
        <p:nvSpPr>
          <p:cNvPr id="8" name="Title 1">
            <a:extLst>
              <a:ext uri="{FF2B5EF4-FFF2-40B4-BE49-F238E27FC236}">
                <a16:creationId xmlns:a16="http://schemas.microsoft.com/office/drawing/2014/main" id="{757E5409-87E0-49F4-B67A-E348EDE8CE0B}"/>
              </a:ext>
            </a:extLst>
          </p:cNvPr>
          <p:cNvSpPr>
            <a:spLocks noGrp="1"/>
          </p:cNvSpPr>
          <p:nvPr>
            <p:ph type="title"/>
          </p:nvPr>
        </p:nvSpPr>
        <p:spPr>
          <a:xfrm>
            <a:off x="326136" y="224026"/>
            <a:ext cx="10058400" cy="569618"/>
          </a:xfrm>
        </p:spPr>
        <p:txBody>
          <a:bodyPr>
            <a:noAutofit/>
          </a:bodyPr>
          <a:lstStyle/>
          <a:p>
            <a:r>
              <a:rPr lang="en-GB" sz="4000" dirty="0">
                <a:latin typeface="Arial" panose="020B0604020202020204" pitchFamily="34" charset="0"/>
                <a:cs typeface="Arial" panose="020B0604020202020204" pitchFamily="34" charset="0"/>
              </a:rPr>
              <a:t>Strategy – Goals - KPIs</a:t>
            </a:r>
          </a:p>
        </p:txBody>
      </p:sp>
      <p:pic>
        <p:nvPicPr>
          <p:cNvPr id="4" name="内容占位符 3">
            <a:extLst>
              <a:ext uri="{FF2B5EF4-FFF2-40B4-BE49-F238E27FC236}">
                <a16:creationId xmlns:a16="http://schemas.microsoft.com/office/drawing/2014/main" id="{67FA1551-A5C6-19F0-12D2-89F5B52FE7AA}"/>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54038" y="1349325"/>
            <a:ext cx="6894512" cy="3953457"/>
          </a:xfrm>
        </p:spPr>
      </p:pic>
    </p:spTree>
    <p:extLst>
      <p:ext uri="{BB962C8B-B14F-4D97-AF65-F5344CB8AC3E}">
        <p14:creationId xmlns:p14="http://schemas.microsoft.com/office/powerpoint/2010/main" val="1444927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6BEF3F39-9236-8D45-8C64-B7C4C8833C7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3060" y="1150221"/>
            <a:ext cx="4451571" cy="4557561"/>
          </a:xfrm>
          <a:prstGeom prst="rect">
            <a:avLst/>
          </a:prstGeom>
        </p:spPr>
      </p:pic>
      <p:pic>
        <p:nvPicPr>
          <p:cNvPr id="3" name="Imagem 2">
            <a:extLst>
              <a:ext uri="{FF2B5EF4-FFF2-40B4-BE49-F238E27FC236}">
                <a16:creationId xmlns:a16="http://schemas.microsoft.com/office/drawing/2014/main" id="{C180BE30-BA2A-0B42-A091-B7719353CCE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21584" y="1150221"/>
            <a:ext cx="6346138" cy="4915277"/>
          </a:xfrm>
          <a:prstGeom prst="rect">
            <a:avLst/>
          </a:prstGeom>
        </p:spPr>
      </p:pic>
      <p:sp>
        <p:nvSpPr>
          <p:cNvPr id="5" name="Title 1">
            <a:extLst>
              <a:ext uri="{FF2B5EF4-FFF2-40B4-BE49-F238E27FC236}">
                <a16:creationId xmlns:a16="http://schemas.microsoft.com/office/drawing/2014/main" id="{7FC1335A-2CBD-4145-AF8F-DE0E4E426EEF}"/>
              </a:ext>
            </a:extLst>
          </p:cNvPr>
          <p:cNvSpPr txBox="1">
            <a:spLocks/>
          </p:cNvSpPr>
          <p:nvPr/>
        </p:nvSpPr>
        <p:spPr>
          <a:xfrm>
            <a:off x="381000" y="297178"/>
            <a:ext cx="10058400" cy="569618"/>
          </a:xfrm>
          <a:prstGeom prst="rect">
            <a:avLst/>
          </a:prstGeom>
        </p:spPr>
        <p:txBody>
          <a:bodyPr>
            <a:noAutofit/>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r>
              <a:rPr lang="en-GB" dirty="0">
                <a:latin typeface="Arial" panose="020B0604020202020204" pitchFamily="34" charset="0"/>
                <a:cs typeface="Arial" panose="020B0604020202020204" pitchFamily="34" charset="0"/>
              </a:rPr>
              <a:t>Strategy – Goals - KPIs</a:t>
            </a:r>
          </a:p>
        </p:txBody>
      </p:sp>
    </p:spTree>
    <p:extLst>
      <p:ext uri="{BB962C8B-B14F-4D97-AF65-F5344CB8AC3E}">
        <p14:creationId xmlns:p14="http://schemas.microsoft.com/office/powerpoint/2010/main" val="756618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9386316" y="365759"/>
            <a:ext cx="1754124" cy="835151"/>
          </a:xfrm>
          <a:prstGeom prst="rect">
            <a:avLst/>
          </a:prstGeom>
        </p:spPr>
      </p:pic>
      <p:sp>
        <p:nvSpPr>
          <p:cNvPr id="6" name="object 6"/>
          <p:cNvSpPr txBox="1"/>
          <p:nvPr/>
        </p:nvSpPr>
        <p:spPr>
          <a:xfrm>
            <a:off x="11146535" y="6464985"/>
            <a:ext cx="153670" cy="178435"/>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libri"/>
                <a:cs typeface="Calibri"/>
              </a:rPr>
              <a:t>3</a:t>
            </a:fld>
            <a:endParaRPr sz="1200">
              <a:latin typeface="Calibri"/>
              <a:cs typeface="Calibri"/>
            </a:endParaRPr>
          </a:p>
        </p:txBody>
      </p:sp>
      <p:sp>
        <p:nvSpPr>
          <p:cNvPr id="8" name="文本框 7">
            <a:extLst>
              <a:ext uri="{FF2B5EF4-FFF2-40B4-BE49-F238E27FC236}">
                <a16:creationId xmlns:a16="http://schemas.microsoft.com/office/drawing/2014/main" id="{1161992B-94CF-9A11-BDBD-8C273FBC0B10}"/>
              </a:ext>
            </a:extLst>
          </p:cNvPr>
          <p:cNvSpPr txBox="1"/>
          <p:nvPr/>
        </p:nvSpPr>
        <p:spPr>
          <a:xfrm>
            <a:off x="1378212" y="2447229"/>
            <a:ext cx="8700655" cy="1045223"/>
          </a:xfrm>
          <a:prstGeom prst="rect">
            <a:avLst/>
          </a:prstGeom>
          <a:noFill/>
        </p:spPr>
        <p:txBody>
          <a:bodyPr wrap="square">
            <a:spAutoFit/>
          </a:bodyPr>
          <a:lstStyle/>
          <a:p>
            <a:pPr marL="12065" algn="ctr">
              <a:lnSpc>
                <a:spcPct val="200000"/>
              </a:lnSpc>
              <a:spcBef>
                <a:spcPts val="5"/>
              </a:spcBef>
              <a:tabLst>
                <a:tab pos="311785" algn="l"/>
              </a:tabLst>
            </a:pPr>
            <a:r>
              <a:rPr lang="en-GB" sz="3600" dirty="0">
                <a:solidFill>
                  <a:schemeClr val="accent1"/>
                </a:solidFill>
                <a:latin typeface="Calibri"/>
                <a:cs typeface="Calibri"/>
              </a:rPr>
              <a:t>Sustainability reporting assurance </a:t>
            </a:r>
          </a:p>
        </p:txBody>
      </p:sp>
      <p:sp>
        <p:nvSpPr>
          <p:cNvPr id="7" name="标题 6">
            <a:extLst>
              <a:ext uri="{FF2B5EF4-FFF2-40B4-BE49-F238E27FC236}">
                <a16:creationId xmlns:a16="http://schemas.microsoft.com/office/drawing/2014/main" id="{DBC3C86B-2232-CB66-7EB3-F50AF06BCEE1}"/>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3037296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3E450177-1CCA-02C6-19F4-520A976698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7925" y="5224462"/>
            <a:ext cx="1143000" cy="1133475"/>
          </a:xfrm>
          <a:prstGeom prst="rect">
            <a:avLst/>
          </a:prstGeom>
        </p:spPr>
      </p:pic>
      <p:pic>
        <p:nvPicPr>
          <p:cNvPr id="13" name="图片 12">
            <a:extLst>
              <a:ext uri="{FF2B5EF4-FFF2-40B4-BE49-F238E27FC236}">
                <a16:creationId xmlns:a16="http://schemas.microsoft.com/office/drawing/2014/main" id="{C674D224-3E06-8AFE-2BCE-C16D003422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50" y="233362"/>
            <a:ext cx="4191000" cy="1400175"/>
          </a:xfrm>
          <a:prstGeom prst="rect">
            <a:avLst/>
          </a:prstGeom>
        </p:spPr>
      </p:pic>
      <p:pic>
        <p:nvPicPr>
          <p:cNvPr id="17" name="图片 16">
            <a:extLst>
              <a:ext uri="{FF2B5EF4-FFF2-40B4-BE49-F238E27FC236}">
                <a16:creationId xmlns:a16="http://schemas.microsoft.com/office/drawing/2014/main" id="{A72A4A07-7058-7F7D-AE61-C52640BCA1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2937" y="126485"/>
            <a:ext cx="4719638" cy="6605029"/>
          </a:xfrm>
          <a:prstGeom prst="rect">
            <a:avLst/>
          </a:prstGeom>
        </p:spPr>
      </p:pic>
      <p:pic>
        <p:nvPicPr>
          <p:cNvPr id="19" name="图片 18">
            <a:extLst>
              <a:ext uri="{FF2B5EF4-FFF2-40B4-BE49-F238E27FC236}">
                <a16:creationId xmlns:a16="http://schemas.microsoft.com/office/drawing/2014/main" id="{C177284D-E9FE-BB5A-7129-BE7D573AE9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7175" y="5051857"/>
            <a:ext cx="3933825" cy="1400680"/>
          </a:xfrm>
          <a:prstGeom prst="rect">
            <a:avLst/>
          </a:prstGeom>
        </p:spPr>
      </p:pic>
      <p:sp>
        <p:nvSpPr>
          <p:cNvPr id="2" name="文本框 1">
            <a:extLst>
              <a:ext uri="{FF2B5EF4-FFF2-40B4-BE49-F238E27FC236}">
                <a16:creationId xmlns:a16="http://schemas.microsoft.com/office/drawing/2014/main" id="{63908FFE-EE1E-F06D-4716-32353135BC1A}"/>
              </a:ext>
            </a:extLst>
          </p:cNvPr>
          <p:cNvSpPr txBox="1"/>
          <p:nvPr/>
        </p:nvSpPr>
        <p:spPr>
          <a:xfrm>
            <a:off x="9582410" y="6211669"/>
            <a:ext cx="2609589" cy="646331"/>
          </a:xfrm>
          <a:prstGeom prst="rect">
            <a:avLst/>
          </a:prstGeom>
          <a:noFill/>
        </p:spPr>
        <p:txBody>
          <a:bodyPr wrap="square" rtlCol="0">
            <a:spAutoFit/>
          </a:bodyPr>
          <a:lstStyle/>
          <a:p>
            <a:r>
              <a:rPr lang="en-GB" dirty="0"/>
              <a:t>Source: Nestle sustainability report 2023</a:t>
            </a:r>
          </a:p>
        </p:txBody>
      </p:sp>
    </p:spTree>
    <p:extLst>
      <p:ext uri="{BB962C8B-B14F-4D97-AF65-F5344CB8AC3E}">
        <p14:creationId xmlns:p14="http://schemas.microsoft.com/office/powerpoint/2010/main" val="137664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D6B5192-9E89-8EF8-C54C-2F3734024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4312"/>
            <a:ext cx="4629150" cy="1285875"/>
          </a:xfrm>
          <a:prstGeom prst="rect">
            <a:avLst/>
          </a:prstGeom>
        </p:spPr>
      </p:pic>
      <p:pic>
        <p:nvPicPr>
          <p:cNvPr id="5" name="图片 4">
            <a:extLst>
              <a:ext uri="{FF2B5EF4-FFF2-40B4-BE49-F238E27FC236}">
                <a16:creationId xmlns:a16="http://schemas.microsoft.com/office/drawing/2014/main" id="{FB62FC11-470D-BD02-4937-B49DED6814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6244" y="214312"/>
            <a:ext cx="7130005" cy="6600825"/>
          </a:xfrm>
          <a:prstGeom prst="rect">
            <a:avLst/>
          </a:prstGeom>
        </p:spPr>
      </p:pic>
      <p:pic>
        <p:nvPicPr>
          <p:cNvPr id="7" name="图片 6">
            <a:extLst>
              <a:ext uri="{FF2B5EF4-FFF2-40B4-BE49-F238E27FC236}">
                <a16:creationId xmlns:a16="http://schemas.microsoft.com/office/drawing/2014/main" id="{94535789-6461-DB8F-25D9-37B92D7759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474" y="5619750"/>
            <a:ext cx="4647770" cy="1100137"/>
          </a:xfrm>
          <a:prstGeom prst="rect">
            <a:avLst/>
          </a:prstGeom>
        </p:spPr>
      </p:pic>
    </p:spTree>
    <p:extLst>
      <p:ext uri="{BB962C8B-B14F-4D97-AF65-F5344CB8AC3E}">
        <p14:creationId xmlns:p14="http://schemas.microsoft.com/office/powerpoint/2010/main" val="3570507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D24C40D-ACED-34F5-6A20-D8B60A49D1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74" y="252412"/>
            <a:ext cx="3829050" cy="1362075"/>
          </a:xfrm>
          <a:prstGeom prst="rect">
            <a:avLst/>
          </a:prstGeom>
        </p:spPr>
      </p:pic>
      <p:pic>
        <p:nvPicPr>
          <p:cNvPr id="8" name="图片 7">
            <a:extLst>
              <a:ext uri="{FF2B5EF4-FFF2-40B4-BE49-F238E27FC236}">
                <a16:creationId xmlns:a16="http://schemas.microsoft.com/office/drawing/2014/main" id="{81EB7949-5FE9-0138-690C-2A40FB0DC8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1002567"/>
            <a:ext cx="2133600" cy="7946292"/>
          </a:xfrm>
          <a:prstGeom prst="rect">
            <a:avLst/>
          </a:prstGeom>
        </p:spPr>
      </p:pic>
      <p:pic>
        <p:nvPicPr>
          <p:cNvPr id="10" name="图片 9">
            <a:extLst>
              <a:ext uri="{FF2B5EF4-FFF2-40B4-BE49-F238E27FC236}">
                <a16:creationId xmlns:a16="http://schemas.microsoft.com/office/drawing/2014/main" id="{73E9A597-6AAC-63DC-0D88-B16598B65F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7524" y="4262280"/>
            <a:ext cx="2405062" cy="2452845"/>
          </a:xfrm>
          <a:prstGeom prst="rect">
            <a:avLst/>
          </a:prstGeom>
        </p:spPr>
      </p:pic>
    </p:spTree>
    <p:extLst>
      <p:ext uri="{BB962C8B-B14F-4D97-AF65-F5344CB8AC3E}">
        <p14:creationId xmlns:p14="http://schemas.microsoft.com/office/powerpoint/2010/main" val="2773301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1153ECE-A942-A1A4-0AAF-B6063B98B7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 y="376237"/>
            <a:ext cx="4514850" cy="1323975"/>
          </a:xfrm>
          <a:prstGeom prst="rect">
            <a:avLst/>
          </a:prstGeom>
        </p:spPr>
      </p:pic>
      <p:pic>
        <p:nvPicPr>
          <p:cNvPr id="6" name="图片 5">
            <a:extLst>
              <a:ext uri="{FF2B5EF4-FFF2-40B4-BE49-F238E27FC236}">
                <a16:creationId xmlns:a16="http://schemas.microsoft.com/office/drawing/2014/main" id="{34F72BEC-3849-C701-BC9C-6370301B87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3451" y="112831"/>
            <a:ext cx="4752973" cy="6632338"/>
          </a:xfrm>
          <a:prstGeom prst="rect">
            <a:avLst/>
          </a:prstGeom>
        </p:spPr>
      </p:pic>
      <p:pic>
        <p:nvPicPr>
          <p:cNvPr id="9" name="图片 8">
            <a:extLst>
              <a:ext uri="{FF2B5EF4-FFF2-40B4-BE49-F238E27FC236}">
                <a16:creationId xmlns:a16="http://schemas.microsoft.com/office/drawing/2014/main" id="{35C058E5-73C8-661D-7901-860A639124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50" y="4869329"/>
            <a:ext cx="4752972" cy="1875840"/>
          </a:xfrm>
          <a:prstGeom prst="rect">
            <a:avLst/>
          </a:prstGeom>
        </p:spPr>
      </p:pic>
    </p:spTree>
    <p:extLst>
      <p:ext uri="{BB962C8B-B14F-4D97-AF65-F5344CB8AC3E}">
        <p14:creationId xmlns:p14="http://schemas.microsoft.com/office/powerpoint/2010/main" val="5430247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CC8436E7-57B8-3B6A-3400-020FEB4590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24" y="771525"/>
            <a:ext cx="6505575" cy="6086475"/>
          </a:xfrm>
          <a:prstGeom prst="rect">
            <a:avLst/>
          </a:prstGeom>
        </p:spPr>
      </p:pic>
      <p:pic>
        <p:nvPicPr>
          <p:cNvPr id="10" name="图片 9">
            <a:extLst>
              <a:ext uri="{FF2B5EF4-FFF2-40B4-BE49-F238E27FC236}">
                <a16:creationId xmlns:a16="http://schemas.microsoft.com/office/drawing/2014/main" id="{B3847EAE-614C-488B-DCA1-4ADA5B01FC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24" y="0"/>
            <a:ext cx="9429750" cy="2647950"/>
          </a:xfrm>
          <a:prstGeom prst="rect">
            <a:avLst/>
          </a:prstGeom>
        </p:spPr>
      </p:pic>
      <p:pic>
        <p:nvPicPr>
          <p:cNvPr id="7" name="图片 6">
            <a:extLst>
              <a:ext uri="{FF2B5EF4-FFF2-40B4-BE49-F238E27FC236}">
                <a16:creationId xmlns:a16="http://schemas.microsoft.com/office/drawing/2014/main" id="{8B86B4DB-DA14-3C16-A708-97E0E97682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9699" y="0"/>
            <a:ext cx="7337051" cy="6858000"/>
          </a:xfrm>
          <a:prstGeom prst="rect">
            <a:avLst/>
          </a:prstGeom>
        </p:spPr>
      </p:pic>
    </p:spTree>
    <p:extLst>
      <p:ext uri="{BB962C8B-B14F-4D97-AF65-F5344CB8AC3E}">
        <p14:creationId xmlns:p14="http://schemas.microsoft.com/office/powerpoint/2010/main" val="133638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C9A2076-6A7D-53D7-A8C2-021B20325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9050" y="0"/>
            <a:ext cx="8248650" cy="6800850"/>
          </a:xfrm>
          <a:prstGeom prst="rect">
            <a:avLst/>
          </a:prstGeom>
        </p:spPr>
      </p:pic>
      <p:sp>
        <p:nvSpPr>
          <p:cNvPr id="4" name="文本框 3">
            <a:extLst>
              <a:ext uri="{FF2B5EF4-FFF2-40B4-BE49-F238E27FC236}">
                <a16:creationId xmlns:a16="http://schemas.microsoft.com/office/drawing/2014/main" id="{C2D9E5FC-352A-7DC3-2464-501209ECF77E}"/>
              </a:ext>
            </a:extLst>
          </p:cNvPr>
          <p:cNvSpPr txBox="1"/>
          <p:nvPr/>
        </p:nvSpPr>
        <p:spPr>
          <a:xfrm>
            <a:off x="114300" y="6343650"/>
            <a:ext cx="3552825" cy="369332"/>
          </a:xfrm>
          <a:prstGeom prst="rect">
            <a:avLst/>
          </a:prstGeom>
          <a:noFill/>
        </p:spPr>
        <p:txBody>
          <a:bodyPr wrap="square" rtlCol="0">
            <a:spAutoFit/>
          </a:bodyPr>
          <a:lstStyle/>
          <a:p>
            <a:r>
              <a:rPr lang="en-GB" dirty="0" err="1"/>
              <a:t>Rahdari</a:t>
            </a:r>
            <a:r>
              <a:rPr lang="en-GB" dirty="0"/>
              <a:t> </a:t>
            </a:r>
            <a:r>
              <a:rPr lang="en-US" altLang="zh-CN" dirty="0"/>
              <a:t>and </a:t>
            </a:r>
            <a:r>
              <a:rPr lang="en-GB" dirty="0" err="1"/>
              <a:t>Rostamy</a:t>
            </a:r>
            <a:r>
              <a:rPr lang="en-GB" dirty="0"/>
              <a:t> (2015) </a:t>
            </a:r>
          </a:p>
        </p:txBody>
      </p:sp>
    </p:spTree>
    <p:extLst>
      <p:ext uri="{BB962C8B-B14F-4D97-AF65-F5344CB8AC3E}">
        <p14:creationId xmlns:p14="http://schemas.microsoft.com/office/powerpoint/2010/main" val="2634243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2D9E5FC-352A-7DC3-2464-501209ECF77E}"/>
              </a:ext>
            </a:extLst>
          </p:cNvPr>
          <p:cNvSpPr txBox="1"/>
          <p:nvPr/>
        </p:nvSpPr>
        <p:spPr>
          <a:xfrm>
            <a:off x="114300" y="6343650"/>
            <a:ext cx="3552825" cy="369332"/>
          </a:xfrm>
          <a:prstGeom prst="rect">
            <a:avLst/>
          </a:prstGeom>
          <a:noFill/>
        </p:spPr>
        <p:txBody>
          <a:bodyPr wrap="square" rtlCol="0">
            <a:spAutoFit/>
          </a:bodyPr>
          <a:lstStyle/>
          <a:p>
            <a:r>
              <a:rPr lang="en-GB" dirty="0" err="1"/>
              <a:t>Rahdari</a:t>
            </a:r>
            <a:r>
              <a:rPr lang="en-GB" dirty="0"/>
              <a:t> </a:t>
            </a:r>
            <a:r>
              <a:rPr lang="en-US" altLang="zh-CN" dirty="0"/>
              <a:t>and </a:t>
            </a:r>
            <a:r>
              <a:rPr lang="en-GB" dirty="0" err="1"/>
              <a:t>Rostamy</a:t>
            </a:r>
            <a:r>
              <a:rPr lang="en-GB" dirty="0"/>
              <a:t> (2015) </a:t>
            </a:r>
          </a:p>
        </p:txBody>
      </p:sp>
      <p:pic>
        <p:nvPicPr>
          <p:cNvPr id="5" name="图片 4">
            <a:extLst>
              <a:ext uri="{FF2B5EF4-FFF2-40B4-BE49-F238E27FC236}">
                <a16:creationId xmlns:a16="http://schemas.microsoft.com/office/drawing/2014/main" id="{755CFADB-5193-0DCE-D277-548A312781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0487" y="145018"/>
            <a:ext cx="7972425" cy="6591300"/>
          </a:xfrm>
          <a:prstGeom prst="rect">
            <a:avLst/>
          </a:prstGeom>
        </p:spPr>
      </p:pic>
    </p:spTree>
    <p:extLst>
      <p:ext uri="{BB962C8B-B14F-4D97-AF65-F5344CB8AC3E}">
        <p14:creationId xmlns:p14="http://schemas.microsoft.com/office/powerpoint/2010/main" val="25967967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2D9E5FC-352A-7DC3-2464-501209ECF77E}"/>
              </a:ext>
            </a:extLst>
          </p:cNvPr>
          <p:cNvSpPr txBox="1"/>
          <p:nvPr/>
        </p:nvSpPr>
        <p:spPr>
          <a:xfrm>
            <a:off x="114300" y="6343650"/>
            <a:ext cx="3552825" cy="369332"/>
          </a:xfrm>
          <a:prstGeom prst="rect">
            <a:avLst/>
          </a:prstGeom>
          <a:noFill/>
        </p:spPr>
        <p:txBody>
          <a:bodyPr wrap="square" rtlCol="0">
            <a:spAutoFit/>
          </a:bodyPr>
          <a:lstStyle/>
          <a:p>
            <a:r>
              <a:rPr lang="en-GB" dirty="0" err="1"/>
              <a:t>Rahdari</a:t>
            </a:r>
            <a:r>
              <a:rPr lang="en-GB" dirty="0"/>
              <a:t> </a:t>
            </a:r>
            <a:r>
              <a:rPr lang="en-US" altLang="zh-CN" dirty="0"/>
              <a:t>and </a:t>
            </a:r>
            <a:r>
              <a:rPr lang="en-GB" dirty="0" err="1"/>
              <a:t>Rostamy</a:t>
            </a:r>
            <a:r>
              <a:rPr lang="en-GB" dirty="0"/>
              <a:t> (2015) </a:t>
            </a:r>
          </a:p>
        </p:txBody>
      </p:sp>
      <p:grpSp>
        <p:nvGrpSpPr>
          <p:cNvPr id="8" name="组合 7">
            <a:extLst>
              <a:ext uri="{FF2B5EF4-FFF2-40B4-BE49-F238E27FC236}">
                <a16:creationId xmlns:a16="http://schemas.microsoft.com/office/drawing/2014/main" id="{0D5E8547-8B38-87E8-6347-1DA974F03290}"/>
              </a:ext>
            </a:extLst>
          </p:cNvPr>
          <p:cNvGrpSpPr/>
          <p:nvPr/>
        </p:nvGrpSpPr>
        <p:grpSpPr>
          <a:xfrm>
            <a:off x="4000500" y="57150"/>
            <a:ext cx="7924800" cy="6800850"/>
            <a:chOff x="3667125" y="57150"/>
            <a:chExt cx="7924800" cy="6800850"/>
          </a:xfrm>
        </p:grpSpPr>
        <p:pic>
          <p:nvPicPr>
            <p:cNvPr id="3" name="图片 2">
              <a:extLst>
                <a:ext uri="{FF2B5EF4-FFF2-40B4-BE49-F238E27FC236}">
                  <a16:creationId xmlns:a16="http://schemas.microsoft.com/office/drawing/2014/main" id="{62E458D5-EEAD-6E21-4EAF-706989FBFE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7125" y="666750"/>
              <a:ext cx="7924800" cy="6191250"/>
            </a:xfrm>
            <a:prstGeom prst="rect">
              <a:avLst/>
            </a:prstGeom>
          </p:spPr>
        </p:pic>
        <p:pic>
          <p:nvPicPr>
            <p:cNvPr id="7" name="图片 6">
              <a:extLst>
                <a:ext uri="{FF2B5EF4-FFF2-40B4-BE49-F238E27FC236}">
                  <a16:creationId xmlns:a16="http://schemas.microsoft.com/office/drawing/2014/main" id="{D3DE2E46-33FB-0436-D6A0-733AD445D6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7125" y="57150"/>
              <a:ext cx="7924800" cy="638175"/>
            </a:xfrm>
            <a:prstGeom prst="rect">
              <a:avLst/>
            </a:prstGeom>
          </p:spPr>
        </p:pic>
      </p:grpSp>
    </p:spTree>
    <p:extLst>
      <p:ext uri="{BB962C8B-B14F-4D97-AF65-F5344CB8AC3E}">
        <p14:creationId xmlns:p14="http://schemas.microsoft.com/office/powerpoint/2010/main" val="1382429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8529E29-F007-4DB4-881C-90E284789643}"/>
              </a:ext>
            </a:extLst>
          </p:cNvPr>
          <p:cNvSpPr/>
          <p:nvPr/>
        </p:nvSpPr>
        <p:spPr>
          <a:xfrm>
            <a:off x="381000" y="4815917"/>
            <a:ext cx="11071860" cy="188327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ítulo 1">
            <a:extLst>
              <a:ext uri="{FF2B5EF4-FFF2-40B4-BE49-F238E27FC236}">
                <a16:creationId xmlns:a16="http://schemas.microsoft.com/office/drawing/2014/main" id="{242F34DC-9B95-44F6-86D2-714B1A34F4D7}"/>
              </a:ext>
            </a:extLst>
          </p:cNvPr>
          <p:cNvSpPr txBox="1">
            <a:spLocks/>
          </p:cNvSpPr>
          <p:nvPr/>
        </p:nvSpPr>
        <p:spPr>
          <a:xfrm>
            <a:off x="257682" y="324609"/>
            <a:ext cx="9752592" cy="71596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pt-PT" sz="3000" b="1" dirty="0">
                <a:solidFill>
                  <a:srgbClr val="0070C0"/>
                </a:solidFill>
                <a:latin typeface="Arial" panose="020B0604020202020204" pitchFamily="34" charset="0"/>
                <a:ea typeface="+mn-ea"/>
                <a:cs typeface="Arial" panose="020B0604020202020204" pitchFamily="34" charset="0"/>
              </a:rPr>
              <a:t>Balanced </a:t>
            </a:r>
            <a:r>
              <a:rPr lang="en-US" altLang="pt-PT" sz="3000" b="1" dirty="0" err="1">
                <a:solidFill>
                  <a:srgbClr val="0070C0"/>
                </a:solidFill>
                <a:latin typeface="Arial" panose="020B0604020202020204" pitchFamily="34" charset="0"/>
                <a:ea typeface="+mn-ea"/>
                <a:cs typeface="Arial" panose="020B0604020202020204" pitchFamily="34" charset="0"/>
              </a:rPr>
              <a:t>ScoreCard</a:t>
            </a:r>
            <a:endParaRPr lang="pt-PT" sz="3000" dirty="0">
              <a:solidFill>
                <a:srgbClr val="0070C0"/>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7E26B0AB-5FA0-4FC7-B556-2CC2F2B0E94E}"/>
              </a:ext>
            </a:extLst>
          </p:cNvPr>
          <p:cNvSpPr/>
          <p:nvPr/>
        </p:nvSpPr>
        <p:spPr>
          <a:xfrm>
            <a:off x="319341" y="1275028"/>
            <a:ext cx="11195178" cy="3477875"/>
          </a:xfrm>
          <a:prstGeom prst="rect">
            <a:avLst/>
          </a:prstGeom>
        </p:spPr>
        <p:txBody>
          <a:bodyPr wrap="square">
            <a:spAutoFit/>
          </a:bodyPr>
          <a:lstStyle/>
          <a:p>
            <a:pPr fontAlgn="base"/>
            <a:r>
              <a:rPr lang="en-GB" sz="2200" b="1" dirty="0">
                <a:latin typeface="Arial" panose="020B0604020202020204" pitchFamily="34" charset="0"/>
                <a:cs typeface="Arial" panose="020B0604020202020204" pitchFamily="34" charset="0"/>
              </a:rPr>
              <a:t>What is a Balanced Scorecard (BSC)?</a:t>
            </a:r>
          </a:p>
          <a:p>
            <a:pPr fontAlgn="base"/>
            <a:endParaRPr lang="en-GB" sz="2200" b="1" dirty="0">
              <a:latin typeface="Arial" panose="020B0604020202020204" pitchFamily="34" charset="0"/>
              <a:cs typeface="Arial" panose="020B0604020202020204" pitchFamily="34" charset="0"/>
            </a:endParaRPr>
          </a:p>
          <a:p>
            <a:pPr fontAlgn="base"/>
            <a:r>
              <a:rPr lang="en-GB" sz="2200" dirty="0">
                <a:latin typeface="Arial" panose="020B0604020202020204" pitchFamily="34" charset="0"/>
                <a:cs typeface="Arial" panose="020B0604020202020204" pitchFamily="34" charset="0"/>
              </a:rPr>
              <a:t>It is a strategic planning and management system, balancing financial and non-financial goals, indicators and targets.</a:t>
            </a:r>
          </a:p>
          <a:p>
            <a:pPr fontAlgn="base"/>
            <a:endParaRPr lang="en-GB" sz="2200" dirty="0">
              <a:latin typeface="Arial" panose="020B0604020202020204" pitchFamily="34" charset="0"/>
              <a:cs typeface="Arial" panose="020B0604020202020204" pitchFamily="34" charset="0"/>
            </a:endParaRPr>
          </a:p>
          <a:p>
            <a:pPr fontAlgn="base"/>
            <a:r>
              <a:rPr lang="en-GB" sz="2200" b="1" dirty="0">
                <a:latin typeface="Arial" panose="020B0604020202020204" pitchFamily="34" charset="0"/>
                <a:cs typeface="Arial" panose="020B0604020202020204" pitchFamily="34" charset="0"/>
              </a:rPr>
              <a:t>Organizations use BSCs to:</a:t>
            </a:r>
          </a:p>
          <a:p>
            <a:pPr fontAlgn="base">
              <a:buFont typeface="Arial" panose="020B0604020202020204" pitchFamily="34" charset="0"/>
              <a:buChar char="•"/>
            </a:pPr>
            <a:r>
              <a:rPr lang="en-GB" sz="2200" dirty="0">
                <a:latin typeface="Arial" panose="020B0604020202020204" pitchFamily="34" charset="0"/>
                <a:cs typeface="Arial" panose="020B0604020202020204" pitchFamily="34" charset="0"/>
              </a:rPr>
              <a:t> Communicate and discuss strategy</a:t>
            </a:r>
          </a:p>
          <a:p>
            <a:pPr fontAlgn="base">
              <a:buFont typeface="Arial" panose="020B0604020202020204" pitchFamily="34" charset="0"/>
              <a:buChar char="•"/>
            </a:pPr>
            <a:r>
              <a:rPr lang="en-GB" sz="2200" dirty="0">
                <a:latin typeface="Arial" panose="020B0604020202020204" pitchFamily="34" charset="0"/>
                <a:cs typeface="Arial" panose="020B0604020202020204" pitchFamily="34" charset="0"/>
              </a:rPr>
              <a:t> Align the day-to-day work with strategy</a:t>
            </a:r>
          </a:p>
          <a:p>
            <a:pPr fontAlgn="base">
              <a:buFont typeface="Arial" panose="020B0604020202020204" pitchFamily="34" charset="0"/>
              <a:buChar char="•"/>
            </a:pPr>
            <a:r>
              <a:rPr lang="en-GB" sz="2200" dirty="0">
                <a:latin typeface="Arial" panose="020B0604020202020204" pitchFamily="34" charset="0"/>
                <a:cs typeface="Arial" panose="020B0604020202020204" pitchFamily="34" charset="0"/>
              </a:rPr>
              <a:t> Prioritize projects, products and services</a:t>
            </a:r>
          </a:p>
          <a:p>
            <a:pPr fontAlgn="base">
              <a:buFont typeface="Arial" panose="020B0604020202020204" pitchFamily="34" charset="0"/>
              <a:buChar char="•"/>
            </a:pPr>
            <a:r>
              <a:rPr lang="en-GB" sz="2200" dirty="0">
                <a:latin typeface="Arial" panose="020B0604020202020204" pitchFamily="34" charset="0"/>
                <a:cs typeface="Arial" panose="020B0604020202020204" pitchFamily="34" charset="0"/>
              </a:rPr>
              <a:t> Measure and monitor progress towards strategic targets</a:t>
            </a:r>
          </a:p>
        </p:txBody>
      </p:sp>
      <p:sp>
        <p:nvSpPr>
          <p:cNvPr id="4" name="Rectangle 3">
            <a:extLst>
              <a:ext uri="{FF2B5EF4-FFF2-40B4-BE49-F238E27FC236}">
                <a16:creationId xmlns:a16="http://schemas.microsoft.com/office/drawing/2014/main" id="{D2435EFE-11AC-48BE-9722-B1798E85E2E3}"/>
              </a:ext>
            </a:extLst>
          </p:cNvPr>
          <p:cNvSpPr/>
          <p:nvPr/>
        </p:nvSpPr>
        <p:spPr>
          <a:xfrm>
            <a:off x="459612" y="4941944"/>
            <a:ext cx="10993248" cy="1631216"/>
          </a:xfrm>
          <a:prstGeom prst="rect">
            <a:avLst/>
          </a:prstGeom>
        </p:spPr>
        <p:txBody>
          <a:bodyPr wrap="square">
            <a:spAutoFit/>
          </a:bodyPr>
          <a:lstStyle/>
          <a:p>
            <a:pPr marL="342900" indent="-342900">
              <a:buFont typeface="Wingdings" panose="05000000000000000000" pitchFamily="2" charset="2"/>
              <a:buChar char="Ø"/>
            </a:pPr>
            <a:r>
              <a:rPr lang="en-GB" sz="2000" dirty="0">
                <a:latin typeface="Arial" panose="020B0604020202020204" pitchFamily="34" charset="0"/>
                <a:cs typeface="Arial" panose="020B0604020202020204" pitchFamily="34" charset="0"/>
              </a:rPr>
              <a:t>Gives a balanced view of performance - holistic system for managing strategy. </a:t>
            </a:r>
          </a:p>
          <a:p>
            <a:endParaRPr lang="en-GB"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GB" sz="2000" dirty="0">
                <a:latin typeface="Arial" panose="020B0604020202020204" pitchFamily="34" charset="0"/>
                <a:cs typeface="Arial" panose="020B0604020202020204" pitchFamily="34" charset="0"/>
              </a:rPr>
              <a:t>Framework used to connect the vision and mission of the organization with its strategic goals, the projects and programs that people are working on and the measurements being used to track success (KPIs).</a:t>
            </a:r>
          </a:p>
        </p:txBody>
      </p:sp>
    </p:spTree>
    <p:extLst>
      <p:ext uri="{BB962C8B-B14F-4D97-AF65-F5344CB8AC3E}">
        <p14:creationId xmlns:p14="http://schemas.microsoft.com/office/powerpoint/2010/main" val="1348624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7A81AE2-7DAC-448F-8D68-763F0FC1FE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89" y="1275398"/>
            <a:ext cx="10429947" cy="5201602"/>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1">
            <a:extLst>
              <a:ext uri="{FF2B5EF4-FFF2-40B4-BE49-F238E27FC236}">
                <a16:creationId xmlns:a16="http://schemas.microsoft.com/office/drawing/2014/main" id="{FB899D34-E5B2-4A91-81D9-7A2F4FE19D26}"/>
              </a:ext>
            </a:extLst>
          </p:cNvPr>
          <p:cNvSpPr txBox="1">
            <a:spLocks/>
          </p:cNvSpPr>
          <p:nvPr/>
        </p:nvSpPr>
        <p:spPr>
          <a:xfrm>
            <a:off x="415289" y="381000"/>
            <a:ext cx="10336093" cy="71596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pt-PT" sz="3000" b="1" dirty="0">
                <a:solidFill>
                  <a:srgbClr val="0070C0"/>
                </a:solidFill>
                <a:latin typeface="Arial" panose="020B0604020202020204" pitchFamily="34" charset="0"/>
                <a:ea typeface="+mn-ea"/>
                <a:cs typeface="Arial" panose="020B0604020202020204" pitchFamily="34" charset="0"/>
              </a:rPr>
              <a:t>BSC – Perspectives &amp; Strategical Goals</a:t>
            </a:r>
            <a:endParaRPr lang="pt-PT" sz="3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1507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17FDB7D-8769-60EE-D454-5C5952D122C5}"/>
              </a:ext>
            </a:extLst>
          </p:cNvPr>
          <p:cNvSpPr txBox="1">
            <a:spLocks/>
          </p:cNvSpPr>
          <p:nvPr/>
        </p:nvSpPr>
        <p:spPr>
          <a:xfrm>
            <a:off x="350520" y="318839"/>
            <a:ext cx="7902388" cy="648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200" dirty="0">
                <a:latin typeface="Arial" panose="020B0604020202020204" pitchFamily="34" charset="0"/>
              </a:rPr>
              <a:t>Why we need sustainability assurance?</a:t>
            </a:r>
            <a:endParaRPr lang="zh-TW" altLang="en-US" sz="3200" dirty="0">
              <a:latin typeface="Arial" panose="020B0604020202020204" pitchFamily="34" charset="0"/>
            </a:endParaRPr>
          </a:p>
        </p:txBody>
      </p:sp>
      <p:sp>
        <p:nvSpPr>
          <p:cNvPr id="4" name="内容占位符 8">
            <a:extLst>
              <a:ext uri="{FF2B5EF4-FFF2-40B4-BE49-F238E27FC236}">
                <a16:creationId xmlns:a16="http://schemas.microsoft.com/office/drawing/2014/main" id="{3AE380AE-BB7A-9F29-35BB-E044F1A73AF8}"/>
              </a:ext>
            </a:extLst>
          </p:cNvPr>
          <p:cNvSpPr txBox="1">
            <a:spLocks/>
          </p:cNvSpPr>
          <p:nvPr/>
        </p:nvSpPr>
        <p:spPr>
          <a:xfrm>
            <a:off x="350520" y="1087135"/>
            <a:ext cx="11490960" cy="42866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altLang="zh-CN" sz="2400"/>
              <a:t>Growing importance of sustainability reports</a:t>
            </a:r>
          </a:p>
          <a:p>
            <a:pPr marL="342900" indent="-342900"/>
            <a:r>
              <a:rPr lang="en-US" altLang="zh-CN" sz="2400"/>
              <a:t>Because of the usefulness of sustainability reports, stakeholders, have demanded transparency and questioned the reliability of sustainability reporting </a:t>
            </a:r>
          </a:p>
          <a:p>
            <a:pPr marL="342900" indent="-342900"/>
            <a:r>
              <a:rPr lang="en-US" altLang="zh-CN" sz="2400"/>
              <a:t>Possibility of greenwashing: Low ESG commitment firms may use ESG reports to </a:t>
            </a:r>
            <a:r>
              <a:rPr lang="en-US" altLang="zh-CN" sz="2400">
                <a:solidFill>
                  <a:srgbClr val="FF0000"/>
                </a:solidFill>
              </a:rPr>
              <a:t>“green-wash”/“social-wash”</a:t>
            </a:r>
            <a:r>
              <a:rPr lang="en-US" altLang="zh-CN" sz="2400"/>
              <a:t> with selective and less verifiable CSR disclosure to manage stakeholder perceptions and to enhance legitimacy</a:t>
            </a:r>
            <a:endParaRPr lang="en-US" altLang="zh-CN" sz="2400" dirty="0"/>
          </a:p>
        </p:txBody>
      </p:sp>
      <p:sp>
        <p:nvSpPr>
          <p:cNvPr id="6" name="矩形: 圆角 5">
            <a:extLst>
              <a:ext uri="{FF2B5EF4-FFF2-40B4-BE49-F238E27FC236}">
                <a16:creationId xmlns:a16="http://schemas.microsoft.com/office/drawing/2014/main" id="{AECC9420-CB27-F19B-DF91-DCB72CC260FC}"/>
              </a:ext>
            </a:extLst>
          </p:cNvPr>
          <p:cNvSpPr/>
          <p:nvPr/>
        </p:nvSpPr>
        <p:spPr>
          <a:xfrm>
            <a:off x="1111039" y="3775587"/>
            <a:ext cx="3932903" cy="132735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a:t>Stakeholders’ demand: </a:t>
            </a:r>
          </a:p>
          <a:p>
            <a:pPr algn="ctr"/>
            <a:r>
              <a:rPr lang="en-US" altLang="zh-CN" sz="2400" dirty="0"/>
              <a:t>Improve credibility </a:t>
            </a:r>
          </a:p>
        </p:txBody>
      </p:sp>
      <p:sp>
        <p:nvSpPr>
          <p:cNvPr id="7" name="矩形: 圆角 6">
            <a:extLst>
              <a:ext uri="{FF2B5EF4-FFF2-40B4-BE49-F238E27FC236}">
                <a16:creationId xmlns:a16="http://schemas.microsoft.com/office/drawing/2014/main" id="{4C54CFF0-4D3A-FC9A-C5F6-DA81AC79A458}"/>
              </a:ext>
            </a:extLst>
          </p:cNvPr>
          <p:cNvSpPr/>
          <p:nvPr/>
        </p:nvSpPr>
        <p:spPr>
          <a:xfrm>
            <a:off x="6655326" y="3775587"/>
            <a:ext cx="3932903" cy="132735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Firms’ </a:t>
            </a:r>
            <a:r>
              <a:rPr lang="en-US" altLang="zh-CN" sz="2400" dirty="0"/>
              <a:t>response</a:t>
            </a:r>
            <a:r>
              <a:rPr lang="en-US" sz="2400" dirty="0"/>
              <a:t>: </a:t>
            </a:r>
          </a:p>
          <a:p>
            <a:pPr algn="ctr"/>
            <a:r>
              <a:rPr lang="en-US" sz="2400" dirty="0"/>
              <a:t>Provide assurance of ESG reporting</a:t>
            </a:r>
          </a:p>
        </p:txBody>
      </p:sp>
      <p:cxnSp>
        <p:nvCxnSpPr>
          <p:cNvPr id="8" name="直接箭头连接符 7">
            <a:extLst>
              <a:ext uri="{FF2B5EF4-FFF2-40B4-BE49-F238E27FC236}">
                <a16:creationId xmlns:a16="http://schemas.microsoft.com/office/drawing/2014/main" id="{E352179F-7579-DC8E-0A73-E0185F7339CA}"/>
              </a:ext>
            </a:extLst>
          </p:cNvPr>
          <p:cNvCxnSpPr>
            <a:stCxn id="6" idx="3"/>
            <a:endCxn id="7" idx="1"/>
          </p:cNvCxnSpPr>
          <p:nvPr/>
        </p:nvCxnSpPr>
        <p:spPr>
          <a:xfrm>
            <a:off x="5043942" y="4439265"/>
            <a:ext cx="1611384"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5662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CE8F7159-6AD8-48BD-AA26-9C9F69BCD7AD}"/>
              </a:ext>
            </a:extLst>
          </p:cNvPr>
          <p:cNvSpPr txBox="1">
            <a:spLocks/>
          </p:cNvSpPr>
          <p:nvPr/>
        </p:nvSpPr>
        <p:spPr>
          <a:xfrm>
            <a:off x="454279" y="210979"/>
            <a:ext cx="8433689" cy="71596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pt-PT" sz="4000" b="1" dirty="0">
                <a:solidFill>
                  <a:srgbClr val="0070C0"/>
                </a:solidFill>
                <a:latin typeface="Arial" panose="020B0604020202020204" pitchFamily="34" charset="0"/>
                <a:ea typeface="+mn-ea"/>
                <a:cs typeface="Arial" panose="020B0604020202020204" pitchFamily="34" charset="0"/>
              </a:rPr>
              <a:t>Sustainable Balanced </a:t>
            </a:r>
            <a:r>
              <a:rPr lang="en-US" altLang="pt-PT" sz="4000" b="1" dirty="0" err="1">
                <a:solidFill>
                  <a:srgbClr val="0070C0"/>
                </a:solidFill>
                <a:latin typeface="Arial" panose="020B0604020202020204" pitchFamily="34" charset="0"/>
                <a:ea typeface="+mn-ea"/>
                <a:cs typeface="Arial" panose="020B0604020202020204" pitchFamily="34" charset="0"/>
              </a:rPr>
              <a:t>ScoreCard</a:t>
            </a:r>
            <a:endParaRPr lang="pt-PT" sz="4000" dirty="0">
              <a:solidFill>
                <a:srgbClr val="0070C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746B59B-82F5-4ADC-AF16-12960062AC6F}"/>
              </a:ext>
            </a:extLst>
          </p:cNvPr>
          <p:cNvSpPr txBox="1"/>
          <p:nvPr/>
        </p:nvSpPr>
        <p:spPr>
          <a:xfrm>
            <a:off x="653987" y="2443936"/>
            <a:ext cx="7168896" cy="1323439"/>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Environmental perspective:</a:t>
            </a:r>
          </a:p>
          <a:p>
            <a:pPr marL="285750" indent="-285750">
              <a:buFontTx/>
              <a:buChar char="-"/>
            </a:pPr>
            <a:r>
              <a:rPr lang="en-GB" sz="2000" dirty="0">
                <a:latin typeface="Arial" panose="020B0604020202020204" pitchFamily="34" charset="0"/>
                <a:cs typeface="Arial" panose="020B0604020202020204" pitchFamily="34" charset="0"/>
              </a:rPr>
              <a:t>Resources consumption</a:t>
            </a:r>
          </a:p>
          <a:p>
            <a:pPr marL="285750" indent="-285750">
              <a:buFontTx/>
              <a:buChar char="-"/>
            </a:pPr>
            <a:r>
              <a:rPr lang="en-GB" sz="2000" dirty="0">
                <a:latin typeface="Arial" panose="020B0604020202020204" pitchFamily="34" charset="0"/>
                <a:cs typeface="Arial" panose="020B0604020202020204" pitchFamily="34" charset="0"/>
              </a:rPr>
              <a:t>Emission to water, natural environment and air</a:t>
            </a:r>
          </a:p>
          <a:p>
            <a:pPr marL="285750" indent="-285750">
              <a:buFontTx/>
              <a:buChar char="-"/>
            </a:pPr>
            <a:r>
              <a:rPr lang="en-GB" sz="2000" dirty="0">
                <a:latin typeface="Arial" panose="020B0604020202020204" pitchFamily="34" charset="0"/>
                <a:cs typeface="Arial" panose="020B0604020202020204" pitchFamily="34" charset="0"/>
              </a:rPr>
              <a:t>Reuse and recycle rate</a:t>
            </a:r>
          </a:p>
        </p:txBody>
      </p:sp>
      <p:sp>
        <p:nvSpPr>
          <p:cNvPr id="6" name="TextBox 5">
            <a:extLst>
              <a:ext uri="{FF2B5EF4-FFF2-40B4-BE49-F238E27FC236}">
                <a16:creationId xmlns:a16="http://schemas.microsoft.com/office/drawing/2014/main" id="{9042CD5A-F0E1-449E-8992-F20BFE0A7336}"/>
              </a:ext>
            </a:extLst>
          </p:cNvPr>
          <p:cNvSpPr txBox="1"/>
          <p:nvPr/>
        </p:nvSpPr>
        <p:spPr>
          <a:xfrm>
            <a:off x="653987" y="4347616"/>
            <a:ext cx="5919216" cy="1631216"/>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Social perspective:</a:t>
            </a:r>
          </a:p>
          <a:p>
            <a:pPr marL="285750" indent="-285750">
              <a:buFontTx/>
              <a:buChar char="-"/>
            </a:pPr>
            <a:r>
              <a:rPr lang="en-GB" sz="2000" dirty="0">
                <a:latin typeface="Arial" panose="020B0604020202020204" pitchFamily="34" charset="0"/>
                <a:cs typeface="Arial" panose="020B0604020202020204" pitchFamily="34" charset="0"/>
              </a:rPr>
              <a:t>Supplier’s sustainability performance</a:t>
            </a:r>
          </a:p>
          <a:p>
            <a:pPr marL="285750" indent="-285750">
              <a:buFontTx/>
              <a:buChar char="-"/>
            </a:pPr>
            <a:r>
              <a:rPr lang="en-GB" sz="2000" dirty="0">
                <a:latin typeface="Arial" panose="020B0604020202020204" pitchFamily="34" charset="0"/>
                <a:cs typeface="Arial" panose="020B0604020202020204" pitchFamily="34" charset="0"/>
              </a:rPr>
              <a:t>Job creation</a:t>
            </a:r>
          </a:p>
          <a:p>
            <a:pPr marL="285750" indent="-285750">
              <a:buFontTx/>
              <a:buChar char="-"/>
            </a:pPr>
            <a:r>
              <a:rPr lang="en-GB" sz="2000" dirty="0">
                <a:latin typeface="Arial" panose="020B0604020202020204" pitchFamily="34" charset="0"/>
                <a:cs typeface="Arial" panose="020B0604020202020204" pitchFamily="34" charset="0"/>
              </a:rPr>
              <a:t>Employee’s benefits</a:t>
            </a:r>
          </a:p>
          <a:p>
            <a:pPr marL="285750" indent="-285750">
              <a:buFontTx/>
              <a:buChar char="-"/>
            </a:pPr>
            <a:r>
              <a:rPr lang="en-GB" sz="2000" dirty="0">
                <a:latin typeface="Arial" panose="020B0604020202020204" pitchFamily="34" charset="0"/>
                <a:cs typeface="Arial" panose="020B0604020202020204" pitchFamily="34" charset="0"/>
              </a:rPr>
              <a:t>Health and safety performance</a:t>
            </a:r>
          </a:p>
        </p:txBody>
      </p:sp>
      <p:pic>
        <p:nvPicPr>
          <p:cNvPr id="7" name="Picture 6" descr="A screenshot of a cell phone&#10;&#10;Description automatically generated">
            <a:extLst>
              <a:ext uri="{FF2B5EF4-FFF2-40B4-BE49-F238E27FC236}">
                <a16:creationId xmlns:a16="http://schemas.microsoft.com/office/drawing/2014/main" id="{AC419330-1CC4-425D-9878-A9C14935B2B9}"/>
              </a:ext>
            </a:extLst>
          </p:cNvPr>
          <p:cNvPicPr>
            <a:picLocks noChangeAspect="1"/>
          </p:cNvPicPr>
          <p:nvPr/>
        </p:nvPicPr>
        <p:blipFill>
          <a:blip r:embed="rId3"/>
          <a:stretch>
            <a:fillRect/>
          </a:stretch>
        </p:blipFill>
        <p:spPr>
          <a:xfrm>
            <a:off x="6559677" y="2443937"/>
            <a:ext cx="5248275" cy="3867150"/>
          </a:xfrm>
          <a:prstGeom prst="rect">
            <a:avLst/>
          </a:prstGeom>
        </p:spPr>
      </p:pic>
      <p:sp>
        <p:nvSpPr>
          <p:cNvPr id="8" name="TextBox 7">
            <a:extLst>
              <a:ext uri="{FF2B5EF4-FFF2-40B4-BE49-F238E27FC236}">
                <a16:creationId xmlns:a16="http://schemas.microsoft.com/office/drawing/2014/main" id="{C531BDD8-9AD5-4FAE-BD4F-739371CD1ED5}"/>
              </a:ext>
            </a:extLst>
          </p:cNvPr>
          <p:cNvSpPr txBox="1"/>
          <p:nvPr/>
        </p:nvSpPr>
        <p:spPr>
          <a:xfrm>
            <a:off x="530733" y="1393051"/>
            <a:ext cx="5919216" cy="584775"/>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Some sustainable KPIs:</a:t>
            </a:r>
          </a:p>
        </p:txBody>
      </p:sp>
    </p:spTree>
    <p:extLst>
      <p:ext uri="{BB962C8B-B14F-4D97-AF65-F5344CB8AC3E}">
        <p14:creationId xmlns:p14="http://schemas.microsoft.com/office/powerpoint/2010/main" val="35938765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CD904487-5EBE-015F-AD1E-6F0567EE0BA7}"/>
              </a:ext>
            </a:extLst>
          </p:cNvPr>
          <p:cNvSpPr>
            <a:spLocks noGrp="1"/>
          </p:cNvSpPr>
          <p:nvPr>
            <p:ph type="sldNum" sz="quarter" idx="12"/>
          </p:nvPr>
        </p:nvSpPr>
        <p:spPr/>
        <p:txBody>
          <a:bodyPr/>
          <a:lstStyle/>
          <a:p>
            <a:fld id="{0ACF7374-9A99-4EC7-9C39-F59393C870E2}" type="slidenum">
              <a:rPr lang="en-GB" smtClean="0"/>
              <a:pPr/>
              <a:t>41</a:t>
            </a:fld>
            <a:endParaRPr lang="en-GB" dirty="0"/>
          </a:p>
        </p:txBody>
      </p:sp>
      <p:sp>
        <p:nvSpPr>
          <p:cNvPr id="3" name="文本框 2">
            <a:extLst>
              <a:ext uri="{FF2B5EF4-FFF2-40B4-BE49-F238E27FC236}">
                <a16:creationId xmlns:a16="http://schemas.microsoft.com/office/drawing/2014/main" id="{7E24A2B8-2715-10AE-8F9D-9783FEBD496A}"/>
              </a:ext>
            </a:extLst>
          </p:cNvPr>
          <p:cNvSpPr txBox="1"/>
          <p:nvPr/>
        </p:nvSpPr>
        <p:spPr>
          <a:xfrm>
            <a:off x="1058779" y="2009274"/>
            <a:ext cx="9492916" cy="1569660"/>
          </a:xfrm>
          <a:prstGeom prst="rect">
            <a:avLst/>
          </a:prstGeom>
          <a:noFill/>
        </p:spPr>
        <p:txBody>
          <a:bodyPr wrap="square" rtlCol="0">
            <a:spAutoFit/>
          </a:bodyPr>
          <a:lstStyle/>
          <a:p>
            <a:pPr algn="ctr"/>
            <a:r>
              <a:rPr lang="en-US" altLang="zh-CN" sz="3200" b="1" dirty="0">
                <a:solidFill>
                  <a:schemeClr val="accent2"/>
                </a:solidFill>
              </a:rPr>
              <a:t>Group discussion:</a:t>
            </a:r>
          </a:p>
          <a:p>
            <a:pPr algn="ctr"/>
            <a:r>
              <a:rPr lang="en-GB" altLang="zh-CN" sz="3200" dirty="0"/>
              <a:t>Design two KPI</a:t>
            </a:r>
            <a:r>
              <a:rPr lang="en-US" altLang="zh-CN" sz="3200" dirty="0"/>
              <a:t>s </a:t>
            </a:r>
            <a:r>
              <a:rPr lang="en-GB" altLang="zh-CN" sz="3200" dirty="0"/>
              <a:t>for your group's chosen company</a:t>
            </a:r>
          </a:p>
          <a:p>
            <a:pPr algn="ctr"/>
            <a:r>
              <a:rPr lang="en-GB" sz="3200" dirty="0"/>
              <a:t>(one quantitative and one qualitative)</a:t>
            </a:r>
          </a:p>
        </p:txBody>
      </p:sp>
      <p:sp>
        <p:nvSpPr>
          <p:cNvPr id="6" name="标题 5">
            <a:extLst>
              <a:ext uri="{FF2B5EF4-FFF2-40B4-BE49-F238E27FC236}">
                <a16:creationId xmlns:a16="http://schemas.microsoft.com/office/drawing/2014/main" id="{434248F8-7DD4-DF28-E22C-70D85042E559}"/>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35547323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9386316" y="365759"/>
            <a:ext cx="1754124" cy="835151"/>
          </a:xfrm>
          <a:prstGeom prst="rect">
            <a:avLst/>
          </a:prstGeom>
        </p:spPr>
      </p:pic>
      <p:sp>
        <p:nvSpPr>
          <p:cNvPr id="6" name="object 6"/>
          <p:cNvSpPr txBox="1"/>
          <p:nvPr/>
        </p:nvSpPr>
        <p:spPr>
          <a:xfrm>
            <a:off x="11146535" y="6464985"/>
            <a:ext cx="153670" cy="178435"/>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libri"/>
                <a:cs typeface="Calibri"/>
              </a:rPr>
              <a:t>42</a:t>
            </a:fld>
            <a:endParaRPr sz="1200">
              <a:latin typeface="Calibri"/>
              <a:cs typeface="Calibri"/>
            </a:endParaRPr>
          </a:p>
        </p:txBody>
      </p:sp>
      <p:sp>
        <p:nvSpPr>
          <p:cNvPr id="8" name="文本框 7">
            <a:extLst>
              <a:ext uri="{FF2B5EF4-FFF2-40B4-BE49-F238E27FC236}">
                <a16:creationId xmlns:a16="http://schemas.microsoft.com/office/drawing/2014/main" id="{1161992B-94CF-9A11-BDBD-8C273FBC0B10}"/>
              </a:ext>
            </a:extLst>
          </p:cNvPr>
          <p:cNvSpPr txBox="1"/>
          <p:nvPr/>
        </p:nvSpPr>
        <p:spPr>
          <a:xfrm>
            <a:off x="1378212" y="2447229"/>
            <a:ext cx="8700655" cy="2153218"/>
          </a:xfrm>
          <a:prstGeom prst="rect">
            <a:avLst/>
          </a:prstGeom>
          <a:noFill/>
        </p:spPr>
        <p:txBody>
          <a:bodyPr wrap="square">
            <a:spAutoFit/>
          </a:bodyPr>
          <a:lstStyle/>
          <a:p>
            <a:pPr marL="12065" algn="ctr">
              <a:lnSpc>
                <a:spcPct val="200000"/>
              </a:lnSpc>
              <a:spcBef>
                <a:spcPts val="5"/>
              </a:spcBef>
              <a:tabLst>
                <a:tab pos="311785" algn="l"/>
              </a:tabLst>
            </a:pPr>
            <a:r>
              <a:rPr lang="en-GB" sz="3600" dirty="0">
                <a:solidFill>
                  <a:schemeClr val="accent1"/>
                </a:solidFill>
                <a:latin typeface="Calibri"/>
                <a:cs typeface="Calibri"/>
              </a:rPr>
              <a:t>ESG investment and principles for responsible investment</a:t>
            </a:r>
          </a:p>
        </p:txBody>
      </p:sp>
      <p:sp>
        <p:nvSpPr>
          <p:cNvPr id="7" name="标题 6">
            <a:extLst>
              <a:ext uri="{FF2B5EF4-FFF2-40B4-BE49-F238E27FC236}">
                <a16:creationId xmlns:a16="http://schemas.microsoft.com/office/drawing/2014/main" id="{DBC3C86B-2232-CB66-7EB3-F50AF06BCEE1}"/>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4836422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o Número do Diapositivo 3">
            <a:extLst>
              <a:ext uri="{FF2B5EF4-FFF2-40B4-BE49-F238E27FC236}">
                <a16:creationId xmlns:a16="http://schemas.microsoft.com/office/drawing/2014/main" id="{B3B2D633-ED9B-4949-82D9-226EBDD03E1D}"/>
              </a:ext>
            </a:extLst>
          </p:cNvPr>
          <p:cNvSpPr>
            <a:spLocks noGrp="1"/>
          </p:cNvSpPr>
          <p:nvPr>
            <p:ph type="sldNum" sz="quarter" idx="12"/>
          </p:nvPr>
        </p:nvSpPr>
        <p:spPr/>
        <p:txBody>
          <a:bodyPr/>
          <a:lstStyle/>
          <a:p>
            <a:fld id="{0ACF7374-9A99-4EC7-9C39-F59393C870E2}" type="slidenum">
              <a:rPr lang="en-GB" smtClean="0"/>
              <a:pPr/>
              <a:t>43</a:t>
            </a:fld>
            <a:endParaRPr lang="en-GB" dirty="0"/>
          </a:p>
        </p:txBody>
      </p:sp>
      <p:pic>
        <p:nvPicPr>
          <p:cNvPr id="9" name="图片 8">
            <a:extLst>
              <a:ext uri="{FF2B5EF4-FFF2-40B4-BE49-F238E27FC236}">
                <a16:creationId xmlns:a16="http://schemas.microsoft.com/office/drawing/2014/main" id="{36485956-6188-C146-6B31-F16CF8A444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94" y="0"/>
            <a:ext cx="11423738" cy="4068231"/>
          </a:xfrm>
          <a:prstGeom prst="rect">
            <a:avLst/>
          </a:prstGeom>
        </p:spPr>
      </p:pic>
      <p:sp>
        <p:nvSpPr>
          <p:cNvPr id="11" name="标题 10">
            <a:extLst>
              <a:ext uri="{FF2B5EF4-FFF2-40B4-BE49-F238E27FC236}">
                <a16:creationId xmlns:a16="http://schemas.microsoft.com/office/drawing/2014/main" id="{68A33C7C-E815-A6C4-23CC-E75D5618FC7D}"/>
              </a:ext>
            </a:extLst>
          </p:cNvPr>
          <p:cNvSpPr>
            <a:spLocks noGrp="1"/>
          </p:cNvSpPr>
          <p:nvPr>
            <p:ph type="title"/>
          </p:nvPr>
        </p:nvSpPr>
        <p:spPr/>
        <p:txBody>
          <a:bodyPr/>
          <a:lstStyle/>
          <a:p>
            <a:endParaRPr lang="en-GB"/>
          </a:p>
        </p:txBody>
      </p:sp>
      <p:pic>
        <p:nvPicPr>
          <p:cNvPr id="13" name="图片 12">
            <a:extLst>
              <a:ext uri="{FF2B5EF4-FFF2-40B4-BE49-F238E27FC236}">
                <a16:creationId xmlns:a16="http://schemas.microsoft.com/office/drawing/2014/main" id="{8AA33D16-7803-BFEC-F2EB-B64B81CA0D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582" y="4092575"/>
            <a:ext cx="11487150" cy="2400300"/>
          </a:xfrm>
          <a:prstGeom prst="rect">
            <a:avLst/>
          </a:prstGeom>
        </p:spPr>
      </p:pic>
    </p:spTree>
    <p:extLst>
      <p:ext uri="{BB962C8B-B14F-4D97-AF65-F5344CB8AC3E}">
        <p14:creationId xmlns:p14="http://schemas.microsoft.com/office/powerpoint/2010/main" val="7667211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AAB582-4606-4AA3-BD93-EAD8C2094920}"/>
              </a:ext>
            </a:extLst>
          </p:cNvPr>
          <p:cNvSpPr>
            <a:spLocks noGrp="1"/>
          </p:cNvSpPr>
          <p:nvPr>
            <p:ph type="title"/>
          </p:nvPr>
        </p:nvSpPr>
        <p:spPr/>
        <p:txBody>
          <a:bodyPr/>
          <a:lstStyle/>
          <a:p>
            <a:r>
              <a:rPr lang="en-GB" dirty="0"/>
              <a:t>Why ESG investment is becoming increasingly popular?</a:t>
            </a:r>
            <a:endParaRPr lang="pt-PT" dirty="0"/>
          </a:p>
        </p:txBody>
      </p:sp>
      <p:sp>
        <p:nvSpPr>
          <p:cNvPr id="3" name="Marcador de Posição de Conteúdo 2">
            <a:extLst>
              <a:ext uri="{FF2B5EF4-FFF2-40B4-BE49-F238E27FC236}">
                <a16:creationId xmlns:a16="http://schemas.microsoft.com/office/drawing/2014/main" id="{70900051-C12B-44F8-B4B3-B49D5CA7FCC9}"/>
              </a:ext>
            </a:extLst>
          </p:cNvPr>
          <p:cNvSpPr>
            <a:spLocks noGrp="1"/>
          </p:cNvSpPr>
          <p:nvPr>
            <p:ph idx="1"/>
          </p:nvPr>
        </p:nvSpPr>
        <p:spPr/>
        <p:txBody>
          <a:bodyPr>
            <a:normAutofit/>
          </a:bodyPr>
          <a:lstStyle/>
          <a:p>
            <a:r>
              <a:rPr lang="en-GB" dirty="0"/>
              <a:t>In addition to financial resources, organisations and their managers have responsibilities for social and environmental resources and impacts. </a:t>
            </a:r>
          </a:p>
          <a:p>
            <a:r>
              <a:rPr lang="en-GB" dirty="0"/>
              <a:t>Managers’ careful consideration of sustainability can be seen as an investment towards the long-term success of the organisation. </a:t>
            </a:r>
          </a:p>
          <a:p>
            <a:r>
              <a:rPr lang="en-GB" dirty="0"/>
              <a:t>Investors try to understand and take into account how sustainability will affect the value and future outlook of the various organisations and other investment targets</a:t>
            </a:r>
          </a:p>
          <a:p>
            <a:r>
              <a:rPr lang="en-GB" dirty="0"/>
              <a:t>Risk and potential returns</a:t>
            </a:r>
            <a:endParaRPr lang="pt-PT" dirty="0"/>
          </a:p>
        </p:txBody>
      </p:sp>
      <p:sp>
        <p:nvSpPr>
          <p:cNvPr id="4" name="Marcador de Posição do Número do Diapositivo 3">
            <a:extLst>
              <a:ext uri="{FF2B5EF4-FFF2-40B4-BE49-F238E27FC236}">
                <a16:creationId xmlns:a16="http://schemas.microsoft.com/office/drawing/2014/main" id="{EE6F7E64-669D-44C3-8608-6EFF49684AE2}"/>
              </a:ext>
            </a:extLst>
          </p:cNvPr>
          <p:cNvSpPr>
            <a:spLocks noGrp="1"/>
          </p:cNvSpPr>
          <p:nvPr>
            <p:ph type="sldNum" sz="quarter" idx="12"/>
          </p:nvPr>
        </p:nvSpPr>
        <p:spPr/>
        <p:txBody>
          <a:bodyPr/>
          <a:lstStyle/>
          <a:p>
            <a:fld id="{0ACF7374-9A99-4EC7-9C39-F59393C870E2}" type="slidenum">
              <a:rPr lang="en-GB" smtClean="0"/>
              <a:pPr/>
              <a:t>44</a:t>
            </a:fld>
            <a:endParaRPr lang="en-GB" dirty="0"/>
          </a:p>
        </p:txBody>
      </p:sp>
    </p:spTree>
    <p:extLst>
      <p:ext uri="{BB962C8B-B14F-4D97-AF65-F5344CB8AC3E}">
        <p14:creationId xmlns:p14="http://schemas.microsoft.com/office/powerpoint/2010/main" val="34883650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82663-0D6F-45F9-8A22-CF78990C0619}"/>
              </a:ext>
            </a:extLst>
          </p:cNvPr>
          <p:cNvSpPr>
            <a:spLocks noGrp="1"/>
          </p:cNvSpPr>
          <p:nvPr>
            <p:ph type="title"/>
          </p:nvPr>
        </p:nvSpPr>
        <p:spPr>
          <a:xfrm>
            <a:off x="575310" y="199574"/>
            <a:ext cx="10515600" cy="1325563"/>
          </a:xfrm>
        </p:spPr>
        <p:txBody>
          <a:bodyPr/>
          <a:lstStyle/>
          <a:p>
            <a:r>
              <a:rPr lang="en-GB" b="1" dirty="0"/>
              <a:t>Principles for Responsible Investment</a:t>
            </a:r>
          </a:p>
        </p:txBody>
      </p:sp>
      <p:sp>
        <p:nvSpPr>
          <p:cNvPr id="3" name="Content Placeholder 2">
            <a:extLst>
              <a:ext uri="{FF2B5EF4-FFF2-40B4-BE49-F238E27FC236}">
                <a16:creationId xmlns:a16="http://schemas.microsoft.com/office/drawing/2014/main" id="{37A1DBE8-4427-482B-B056-3ACE6C886693}"/>
              </a:ext>
            </a:extLst>
          </p:cNvPr>
          <p:cNvSpPr>
            <a:spLocks noGrp="1"/>
          </p:cNvSpPr>
          <p:nvPr>
            <p:ph idx="1"/>
          </p:nvPr>
        </p:nvSpPr>
        <p:spPr>
          <a:xfrm>
            <a:off x="701040" y="2450465"/>
            <a:ext cx="10515600" cy="4351338"/>
          </a:xfrm>
        </p:spPr>
        <p:txBody>
          <a:bodyPr>
            <a:normAutofit/>
          </a:bodyPr>
          <a:lstStyle/>
          <a:p>
            <a:r>
              <a:rPr lang="en-GB" dirty="0"/>
              <a:t>Set of voluntary and aspirational investment principles that offer a menu of possible actions for incorporating ESG issues into investment practice.</a:t>
            </a:r>
          </a:p>
          <a:p>
            <a:r>
              <a:rPr lang="en-GB" dirty="0"/>
              <a:t>The Principles were developed by investors, for investors.</a:t>
            </a:r>
          </a:p>
          <a:p>
            <a:r>
              <a:rPr lang="en-GB" dirty="0"/>
              <a:t>In implementing them, signatories contribute to developing a more sustainable global financial system. </a:t>
            </a:r>
          </a:p>
          <a:p>
            <a:r>
              <a:rPr lang="en-GB" dirty="0"/>
              <a:t>Developed by an international group of institutional investors reflecting the increasing relevance of ESG issues to investment practices. </a:t>
            </a:r>
          </a:p>
        </p:txBody>
      </p:sp>
      <p:pic>
        <p:nvPicPr>
          <p:cNvPr id="4" name="Picture 3">
            <a:extLst>
              <a:ext uri="{FF2B5EF4-FFF2-40B4-BE49-F238E27FC236}">
                <a16:creationId xmlns:a16="http://schemas.microsoft.com/office/drawing/2014/main" id="{555869C3-034E-4247-A75A-8D4ACA1FEFC7}"/>
              </a:ext>
            </a:extLst>
          </p:cNvPr>
          <p:cNvPicPr>
            <a:picLocks noChangeAspect="1"/>
          </p:cNvPicPr>
          <p:nvPr/>
        </p:nvPicPr>
        <p:blipFill>
          <a:blip r:embed="rId3"/>
          <a:stretch>
            <a:fillRect/>
          </a:stretch>
        </p:blipFill>
        <p:spPr>
          <a:xfrm>
            <a:off x="1006586" y="1426077"/>
            <a:ext cx="2749328" cy="879608"/>
          </a:xfrm>
          <a:prstGeom prst="rect">
            <a:avLst/>
          </a:prstGeom>
        </p:spPr>
      </p:pic>
    </p:spTree>
    <p:extLst>
      <p:ext uri="{BB962C8B-B14F-4D97-AF65-F5344CB8AC3E}">
        <p14:creationId xmlns:p14="http://schemas.microsoft.com/office/powerpoint/2010/main" val="9165220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82663-0D6F-45F9-8A22-CF78990C0619}"/>
              </a:ext>
            </a:extLst>
          </p:cNvPr>
          <p:cNvSpPr>
            <a:spLocks noGrp="1"/>
          </p:cNvSpPr>
          <p:nvPr>
            <p:ph type="title"/>
          </p:nvPr>
        </p:nvSpPr>
        <p:spPr>
          <a:xfrm>
            <a:off x="575310" y="199574"/>
            <a:ext cx="10515600" cy="1325563"/>
          </a:xfrm>
        </p:spPr>
        <p:txBody>
          <a:bodyPr/>
          <a:lstStyle/>
          <a:p>
            <a:r>
              <a:rPr lang="en-GB" b="1" dirty="0"/>
              <a:t>Principles for Responsible Investment</a:t>
            </a:r>
          </a:p>
        </p:txBody>
      </p:sp>
      <p:sp>
        <p:nvSpPr>
          <p:cNvPr id="3" name="Content Placeholder 2">
            <a:extLst>
              <a:ext uri="{FF2B5EF4-FFF2-40B4-BE49-F238E27FC236}">
                <a16:creationId xmlns:a16="http://schemas.microsoft.com/office/drawing/2014/main" id="{37A1DBE8-4427-482B-B056-3ACE6C886693}"/>
              </a:ext>
            </a:extLst>
          </p:cNvPr>
          <p:cNvSpPr>
            <a:spLocks noGrp="1"/>
          </p:cNvSpPr>
          <p:nvPr>
            <p:ph idx="1"/>
          </p:nvPr>
        </p:nvSpPr>
        <p:spPr>
          <a:xfrm>
            <a:off x="490394" y="1272065"/>
            <a:ext cx="11211212" cy="5048159"/>
          </a:xfrm>
        </p:spPr>
        <p:txBody>
          <a:bodyPr>
            <a:noAutofit/>
          </a:bodyPr>
          <a:lstStyle/>
          <a:p>
            <a:pPr marL="0" indent="0" algn="just">
              <a:buNone/>
            </a:pPr>
            <a:r>
              <a:rPr lang="en-GB" sz="2200" dirty="0"/>
              <a:t>There is a need to align investors with broader objectives of society because ESG issues can affect the performance of investment portfolios.</a:t>
            </a:r>
          </a:p>
          <a:p>
            <a:pPr marL="0" indent="0" algn="just">
              <a:buNone/>
            </a:pPr>
            <a:r>
              <a:rPr lang="en-GB" sz="2200" dirty="0">
                <a:hlinkClick r:id="rId3"/>
              </a:rPr>
              <a:t>What are the Principles for Responsible Investment? | PRI Web Page | PRI (unpri.org)</a:t>
            </a:r>
            <a:endParaRPr lang="en-GB" sz="2200" dirty="0"/>
          </a:p>
          <a:p>
            <a:pPr algn="just"/>
            <a:r>
              <a:rPr lang="en-GB" sz="2200" b="1" dirty="0"/>
              <a:t>Principle 1: </a:t>
            </a:r>
            <a:r>
              <a:rPr lang="en-GB" sz="2200" dirty="0"/>
              <a:t>We will incorporate ESG issues into investment analysis and decision-making processes.</a:t>
            </a:r>
          </a:p>
          <a:p>
            <a:pPr algn="just"/>
            <a:r>
              <a:rPr lang="en-GB" sz="2200" b="1" dirty="0"/>
              <a:t>Principle 2: </a:t>
            </a:r>
            <a:r>
              <a:rPr lang="en-GB" sz="2200" dirty="0"/>
              <a:t>We will be active owners and incorporate ESG issues into our ownership policies and practices.</a:t>
            </a:r>
          </a:p>
          <a:p>
            <a:pPr algn="just"/>
            <a:r>
              <a:rPr lang="en-GB" sz="2200" b="1" dirty="0"/>
              <a:t>Principle 3: </a:t>
            </a:r>
            <a:r>
              <a:rPr lang="en-GB" sz="2200" dirty="0"/>
              <a:t>We will seek appropriate disclosure on ESG issues by the entities in which we invest.</a:t>
            </a:r>
          </a:p>
          <a:p>
            <a:pPr algn="just"/>
            <a:r>
              <a:rPr lang="en-GB" sz="2200" b="1" dirty="0"/>
              <a:t>Principle 4: </a:t>
            </a:r>
            <a:r>
              <a:rPr lang="en-GB" sz="2200" dirty="0"/>
              <a:t>We will promote acceptance and implementation of the Principles within the investment industry.</a:t>
            </a:r>
          </a:p>
          <a:p>
            <a:pPr algn="just"/>
            <a:r>
              <a:rPr lang="en-GB" sz="2200" b="1" dirty="0"/>
              <a:t>Principle 5: </a:t>
            </a:r>
            <a:r>
              <a:rPr lang="en-GB" sz="2200" dirty="0"/>
              <a:t>We will work together to enhance our effectiveness in implementing the Principles.</a:t>
            </a:r>
          </a:p>
          <a:p>
            <a:pPr algn="just"/>
            <a:r>
              <a:rPr lang="en-GB" sz="2200" b="1" dirty="0"/>
              <a:t>Principle 6: </a:t>
            </a:r>
            <a:r>
              <a:rPr lang="en-GB" sz="2200" dirty="0"/>
              <a:t>We will each report on our activities and progress towards implementing the Principles.</a:t>
            </a:r>
          </a:p>
          <a:p>
            <a:pPr marL="0" indent="0" algn="just">
              <a:buNone/>
            </a:pPr>
            <a:r>
              <a:rPr lang="en-GB" sz="2200" dirty="0">
                <a:hlinkClick r:id="rId4"/>
              </a:rPr>
              <a:t>Signatory directory | PRI (unpri.org)</a:t>
            </a:r>
            <a:endParaRPr lang="en-GB" sz="2200" dirty="0"/>
          </a:p>
          <a:p>
            <a:pPr algn="just"/>
            <a:endParaRPr lang="en-GB" sz="2200" dirty="0"/>
          </a:p>
        </p:txBody>
      </p:sp>
    </p:spTree>
    <p:extLst>
      <p:ext uri="{BB962C8B-B14F-4D97-AF65-F5344CB8AC3E}">
        <p14:creationId xmlns:p14="http://schemas.microsoft.com/office/powerpoint/2010/main" val="3510391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C6F1B-18D0-CAE5-83B1-ECB0BA4C4DEF}"/>
            </a:ext>
          </a:extLst>
        </p:cNvPr>
        <p:cNvGrpSpPr/>
        <p:nvPr/>
      </p:nvGrpSpPr>
      <p:grpSpPr>
        <a:xfrm>
          <a:off x="0" y="0"/>
          <a:ext cx="0" cy="0"/>
          <a:chOff x="0" y="0"/>
          <a:chExt cx="0" cy="0"/>
        </a:xfrm>
      </p:grpSpPr>
      <p:pic>
        <p:nvPicPr>
          <p:cNvPr id="4" name="内容占位符 3">
            <a:extLst>
              <a:ext uri="{FF2B5EF4-FFF2-40B4-BE49-F238E27FC236}">
                <a16:creationId xmlns:a16="http://schemas.microsoft.com/office/drawing/2014/main" id="{44B6F468-4425-76DE-3172-75C630793EC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0120" y="1559049"/>
            <a:ext cx="7547610" cy="5117024"/>
          </a:xfrm>
        </p:spPr>
      </p:pic>
      <p:sp>
        <p:nvSpPr>
          <p:cNvPr id="5" name="标题 4">
            <a:extLst>
              <a:ext uri="{FF2B5EF4-FFF2-40B4-BE49-F238E27FC236}">
                <a16:creationId xmlns:a16="http://schemas.microsoft.com/office/drawing/2014/main" id="{1F035387-A3C6-39E3-37FA-DA8ECBDF114F}"/>
              </a:ext>
            </a:extLst>
          </p:cNvPr>
          <p:cNvSpPr>
            <a:spLocks noGrp="1"/>
          </p:cNvSpPr>
          <p:nvPr>
            <p:ph type="title"/>
          </p:nvPr>
        </p:nvSpPr>
        <p:spPr/>
        <p:txBody>
          <a:bodyPr/>
          <a:lstStyle/>
          <a:p>
            <a:r>
              <a:rPr lang="en-US" dirty="0"/>
              <a:t>Backlash Against ESG Investment </a:t>
            </a:r>
          </a:p>
        </p:txBody>
      </p:sp>
    </p:spTree>
    <p:extLst>
      <p:ext uri="{BB962C8B-B14F-4D97-AF65-F5344CB8AC3E}">
        <p14:creationId xmlns:p14="http://schemas.microsoft.com/office/powerpoint/2010/main" val="18661166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9386316" y="365759"/>
            <a:ext cx="1754124" cy="835151"/>
          </a:xfrm>
          <a:prstGeom prst="rect">
            <a:avLst/>
          </a:prstGeom>
        </p:spPr>
      </p:pic>
      <p:sp>
        <p:nvSpPr>
          <p:cNvPr id="6" name="object 6"/>
          <p:cNvSpPr txBox="1"/>
          <p:nvPr/>
        </p:nvSpPr>
        <p:spPr>
          <a:xfrm>
            <a:off x="11146535" y="6464985"/>
            <a:ext cx="153670" cy="178435"/>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libri"/>
                <a:cs typeface="Calibri"/>
              </a:rPr>
              <a:t>48</a:t>
            </a:fld>
            <a:endParaRPr sz="1200">
              <a:latin typeface="Calibri"/>
              <a:cs typeface="Calibri"/>
            </a:endParaRPr>
          </a:p>
        </p:txBody>
      </p:sp>
      <p:sp>
        <p:nvSpPr>
          <p:cNvPr id="8" name="文本框 7">
            <a:extLst>
              <a:ext uri="{FF2B5EF4-FFF2-40B4-BE49-F238E27FC236}">
                <a16:creationId xmlns:a16="http://schemas.microsoft.com/office/drawing/2014/main" id="{1161992B-94CF-9A11-BDBD-8C273FBC0B10}"/>
              </a:ext>
            </a:extLst>
          </p:cNvPr>
          <p:cNvSpPr txBox="1"/>
          <p:nvPr/>
        </p:nvSpPr>
        <p:spPr>
          <a:xfrm>
            <a:off x="1378212" y="2447229"/>
            <a:ext cx="8700655" cy="1045223"/>
          </a:xfrm>
          <a:prstGeom prst="rect">
            <a:avLst/>
          </a:prstGeom>
          <a:noFill/>
        </p:spPr>
        <p:txBody>
          <a:bodyPr wrap="square">
            <a:spAutoFit/>
          </a:bodyPr>
          <a:lstStyle/>
          <a:p>
            <a:pPr marL="12065" algn="ctr">
              <a:lnSpc>
                <a:spcPct val="200000"/>
              </a:lnSpc>
              <a:spcBef>
                <a:spcPts val="5"/>
              </a:spcBef>
              <a:tabLst>
                <a:tab pos="311785" algn="l"/>
              </a:tabLst>
            </a:pPr>
            <a:r>
              <a:rPr lang="en-GB" sz="3600" dirty="0">
                <a:solidFill>
                  <a:schemeClr val="accent1"/>
                </a:solidFill>
                <a:latin typeface="Calibri"/>
                <a:cs typeface="Calibri"/>
              </a:rPr>
              <a:t>ESG-scores, ratings and ranking lists</a:t>
            </a:r>
          </a:p>
        </p:txBody>
      </p:sp>
      <p:sp>
        <p:nvSpPr>
          <p:cNvPr id="7" name="标题 6">
            <a:extLst>
              <a:ext uri="{FF2B5EF4-FFF2-40B4-BE49-F238E27FC236}">
                <a16:creationId xmlns:a16="http://schemas.microsoft.com/office/drawing/2014/main" id="{DBC3C86B-2232-CB66-7EB3-F50AF06BCEE1}"/>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17083984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82663-0D6F-45F9-8A22-CF78990C0619}"/>
              </a:ext>
            </a:extLst>
          </p:cNvPr>
          <p:cNvSpPr>
            <a:spLocks noGrp="1"/>
          </p:cNvSpPr>
          <p:nvPr>
            <p:ph type="title"/>
          </p:nvPr>
        </p:nvSpPr>
        <p:spPr>
          <a:xfrm>
            <a:off x="575310" y="199574"/>
            <a:ext cx="10515600" cy="1325563"/>
          </a:xfrm>
        </p:spPr>
        <p:txBody>
          <a:bodyPr/>
          <a:lstStyle/>
          <a:p>
            <a:r>
              <a:rPr lang="en-GB" b="1" dirty="0"/>
              <a:t>ESG-scores, ratings and ranking lists</a:t>
            </a:r>
          </a:p>
        </p:txBody>
      </p:sp>
      <p:sp>
        <p:nvSpPr>
          <p:cNvPr id="3" name="Content Placeholder 2">
            <a:extLst>
              <a:ext uri="{FF2B5EF4-FFF2-40B4-BE49-F238E27FC236}">
                <a16:creationId xmlns:a16="http://schemas.microsoft.com/office/drawing/2014/main" id="{37A1DBE8-4427-482B-B056-3ACE6C886693}"/>
              </a:ext>
            </a:extLst>
          </p:cNvPr>
          <p:cNvSpPr>
            <a:spLocks noGrp="1"/>
          </p:cNvSpPr>
          <p:nvPr>
            <p:ph idx="1"/>
          </p:nvPr>
        </p:nvSpPr>
        <p:spPr>
          <a:xfrm>
            <a:off x="490394" y="1272065"/>
            <a:ext cx="11534592" cy="5048159"/>
          </a:xfrm>
        </p:spPr>
        <p:txBody>
          <a:bodyPr>
            <a:noAutofit/>
          </a:bodyPr>
          <a:lstStyle/>
          <a:p>
            <a:pPr algn="just"/>
            <a:r>
              <a:rPr lang="en-GB" sz="2400" dirty="0"/>
              <a:t>ESG rating schemes aim to help those interested in taking sustainability into account in their decision-making in the financial markets. </a:t>
            </a:r>
          </a:p>
          <a:p>
            <a:pPr algn="just"/>
            <a:r>
              <a:rPr lang="en-US" altLang="zh-CN" sz="2400" dirty="0"/>
              <a:t>Different types:</a:t>
            </a:r>
          </a:p>
          <a:p>
            <a:pPr algn="just">
              <a:buFont typeface="Wingdings" panose="05000000000000000000" pitchFamily="2" charset="2"/>
              <a:buChar char="Ø"/>
            </a:pPr>
            <a:r>
              <a:rPr lang="en-GB" sz="2400" dirty="0"/>
              <a:t>Label: if an investment target, be that an organisation or a bond, fulfils particular criteria, it receives a label signalling it</a:t>
            </a:r>
          </a:p>
          <a:p>
            <a:pPr algn="just">
              <a:buFont typeface="Wingdings" panose="05000000000000000000" pitchFamily="2" charset="2"/>
              <a:buChar char="Ø"/>
            </a:pPr>
            <a:r>
              <a:rPr lang="en-GB" sz="2400" dirty="0"/>
              <a:t>Stock market indexes (Dow Jones Sustainability World Index and the FTSE4Good). These indexes include an annually updated list of companies which have been selected on the basis of varying sustainability criteria. Many companies consider these indexes to be important and are keen to highlight their membership as a signal of their commitment and achievements in sustainability</a:t>
            </a:r>
          </a:p>
          <a:p>
            <a:pPr algn="just">
              <a:buFont typeface="Wingdings" panose="05000000000000000000" pitchFamily="2" charset="2"/>
              <a:buChar char="Ø"/>
            </a:pPr>
            <a:r>
              <a:rPr lang="en-GB" sz="2400" dirty="0"/>
              <a:t>Various ranking lists which are based on more complicated scoring systems of organisational activities (CDP’s A-list, Global Knights 100 listing)</a:t>
            </a:r>
          </a:p>
        </p:txBody>
      </p:sp>
    </p:spTree>
    <p:extLst>
      <p:ext uri="{BB962C8B-B14F-4D97-AF65-F5344CB8AC3E}">
        <p14:creationId xmlns:p14="http://schemas.microsoft.com/office/powerpoint/2010/main" val="468321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3">
            <a:extLst>
              <a:ext uri="{FF2B5EF4-FFF2-40B4-BE49-F238E27FC236}">
                <a16:creationId xmlns:a16="http://schemas.microsoft.com/office/drawing/2014/main" id="{FA67BE2E-3351-250D-30D5-C698FEF62FE0}"/>
              </a:ext>
            </a:extLst>
          </p:cNvPr>
          <p:cNvSpPr txBox="1">
            <a:spLocks/>
          </p:cNvSpPr>
          <p:nvPr/>
        </p:nvSpPr>
        <p:spPr>
          <a:xfrm>
            <a:off x="1929950" y="3659466"/>
            <a:ext cx="9168110" cy="3882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1"/>
              <a:t>Main goal: </a:t>
            </a:r>
            <a:r>
              <a:rPr lang="en-US" altLang="zh-CN" sz="2400" b="1"/>
              <a:t>improve</a:t>
            </a:r>
            <a:r>
              <a:rPr lang="en-US" sz="2400" b="1"/>
              <a:t> the </a:t>
            </a:r>
            <a:r>
              <a:rPr lang="en-US" sz="2400" b="1">
                <a:solidFill>
                  <a:srgbClr val="FF0000"/>
                </a:solidFill>
              </a:rPr>
              <a:t>credibility</a:t>
            </a:r>
            <a:r>
              <a:rPr lang="en-US" sz="2400" b="1"/>
              <a:t> of sustainability reporting </a:t>
            </a:r>
          </a:p>
          <a:p>
            <a:pPr algn="ctr"/>
            <a:endParaRPr lang="en-US" dirty="0"/>
          </a:p>
        </p:txBody>
      </p:sp>
      <p:sp>
        <p:nvSpPr>
          <p:cNvPr id="9" name="AutoShape 3">
            <a:extLst>
              <a:ext uri="{FF2B5EF4-FFF2-40B4-BE49-F238E27FC236}">
                <a16:creationId xmlns:a16="http://schemas.microsoft.com/office/drawing/2014/main" id="{2450A763-C13F-2543-99DF-1B96DE579A3D}"/>
              </a:ext>
            </a:extLst>
          </p:cNvPr>
          <p:cNvSpPr>
            <a:spLocks noChangeArrowheads="1"/>
          </p:cNvSpPr>
          <p:nvPr/>
        </p:nvSpPr>
        <p:spPr bwMode="auto">
          <a:xfrm>
            <a:off x="183328" y="1359393"/>
            <a:ext cx="11492967" cy="1746792"/>
          </a:xfrm>
          <a:prstGeom prst="roundRect">
            <a:avLst>
              <a:gd name="adj" fmla="val 16667"/>
            </a:avLst>
          </a:prstGeom>
          <a:solidFill>
            <a:srgbClr val="C0C0C0"/>
          </a:solidFill>
          <a:ln w="28575">
            <a:solidFill>
              <a:srgbClr val="002060"/>
            </a:solidFill>
            <a:round/>
            <a:headEnd/>
            <a:tailEnd/>
          </a:ln>
        </p:spPr>
        <p:txBody>
          <a:bodyPr wrap="none" lIns="92075" tIns="46038" rIns="92075" bIns="46038" anchor="ctr"/>
          <a:lstStyle/>
          <a:p>
            <a:endParaRPr lang="en-US" altLang="zh-TW" sz="2800" dirty="0">
              <a:solidFill>
                <a:srgbClr val="000066"/>
              </a:solidFill>
              <a:latin typeface="Arial" charset="0"/>
              <a:ea typeface="新細明體" charset="-120"/>
            </a:endParaRPr>
          </a:p>
        </p:txBody>
      </p:sp>
      <p:sp>
        <p:nvSpPr>
          <p:cNvPr id="10" name="文本框 9">
            <a:extLst>
              <a:ext uri="{FF2B5EF4-FFF2-40B4-BE49-F238E27FC236}">
                <a16:creationId xmlns:a16="http://schemas.microsoft.com/office/drawing/2014/main" id="{D5A872A6-528C-12DC-D0F2-6F3528544BAA}"/>
              </a:ext>
            </a:extLst>
          </p:cNvPr>
          <p:cNvSpPr txBox="1"/>
          <p:nvPr/>
        </p:nvSpPr>
        <p:spPr>
          <a:xfrm>
            <a:off x="515705" y="1585001"/>
            <a:ext cx="10781559" cy="1569660"/>
          </a:xfrm>
          <a:prstGeom prst="rect">
            <a:avLst/>
          </a:prstGeom>
          <a:noFill/>
        </p:spPr>
        <p:txBody>
          <a:bodyPr wrap="square">
            <a:spAutoFit/>
          </a:bodyPr>
          <a:lstStyle/>
          <a:p>
            <a:pPr algn="just"/>
            <a:r>
              <a:rPr lang="en-US" sz="2400" dirty="0">
                <a:solidFill>
                  <a:prstClr val="black"/>
                </a:solidFill>
                <a:latin typeface="Calibri"/>
              </a:rPr>
              <a:t>‘External assurance or verification can provide both report readers and internal managers with increased confidence in the quality of sustainability performance data, making it more likely that the data will be relied on and used for decision making’ (GRI, 2013).</a:t>
            </a:r>
          </a:p>
        </p:txBody>
      </p:sp>
      <p:sp>
        <p:nvSpPr>
          <p:cNvPr id="11" name="箭头: 下 10">
            <a:extLst>
              <a:ext uri="{FF2B5EF4-FFF2-40B4-BE49-F238E27FC236}">
                <a16:creationId xmlns:a16="http://schemas.microsoft.com/office/drawing/2014/main" id="{E4A16AC7-DF48-B22D-6ED5-3AA6A7EBD5B1}"/>
              </a:ext>
            </a:extLst>
          </p:cNvPr>
          <p:cNvSpPr/>
          <p:nvPr/>
        </p:nvSpPr>
        <p:spPr>
          <a:xfrm>
            <a:off x="5569502" y="3073869"/>
            <a:ext cx="324465" cy="3882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F974EF8A-07D0-F083-1D2A-84C49A0234BE}"/>
              </a:ext>
            </a:extLst>
          </p:cNvPr>
          <p:cNvSpPr txBox="1">
            <a:spLocks/>
          </p:cNvSpPr>
          <p:nvPr/>
        </p:nvSpPr>
        <p:spPr>
          <a:xfrm>
            <a:off x="350520" y="318839"/>
            <a:ext cx="7902388" cy="648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200" dirty="0">
                <a:latin typeface="Arial" panose="020B0604020202020204" pitchFamily="34" charset="0"/>
              </a:rPr>
              <a:t>What is sustainability assurance?</a:t>
            </a:r>
            <a:endParaRPr lang="zh-TW" altLang="en-US" sz="3200" dirty="0">
              <a:latin typeface="Arial" panose="020B0604020202020204" pitchFamily="34" charset="0"/>
            </a:endParaRPr>
          </a:p>
        </p:txBody>
      </p:sp>
    </p:spTree>
    <p:extLst>
      <p:ext uri="{BB962C8B-B14F-4D97-AF65-F5344CB8AC3E}">
        <p14:creationId xmlns:p14="http://schemas.microsoft.com/office/powerpoint/2010/main" val="28755419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82663-0D6F-45F9-8A22-CF78990C0619}"/>
              </a:ext>
            </a:extLst>
          </p:cNvPr>
          <p:cNvSpPr>
            <a:spLocks noGrp="1"/>
          </p:cNvSpPr>
          <p:nvPr>
            <p:ph type="title"/>
          </p:nvPr>
        </p:nvSpPr>
        <p:spPr>
          <a:xfrm>
            <a:off x="575310" y="199574"/>
            <a:ext cx="10515600" cy="1325563"/>
          </a:xfrm>
        </p:spPr>
        <p:txBody>
          <a:bodyPr/>
          <a:lstStyle/>
          <a:p>
            <a:r>
              <a:rPr lang="en-GB" b="1" dirty="0"/>
              <a:t>ESG-scores, ratings and ranking lists</a:t>
            </a:r>
          </a:p>
        </p:txBody>
      </p:sp>
      <p:pic>
        <p:nvPicPr>
          <p:cNvPr id="7" name="内容占位符 6">
            <a:extLst>
              <a:ext uri="{FF2B5EF4-FFF2-40B4-BE49-F238E27FC236}">
                <a16:creationId xmlns:a16="http://schemas.microsoft.com/office/drawing/2014/main" id="{FCF147E0-165A-2616-30F7-30B323FA25A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796" y="1525137"/>
            <a:ext cx="6700671" cy="4087961"/>
          </a:xfrm>
        </p:spPr>
      </p:pic>
      <p:pic>
        <p:nvPicPr>
          <p:cNvPr id="9" name="图片 8">
            <a:extLst>
              <a:ext uri="{FF2B5EF4-FFF2-40B4-BE49-F238E27FC236}">
                <a16:creationId xmlns:a16="http://schemas.microsoft.com/office/drawing/2014/main" id="{951A8389-4F94-7084-3794-5C579E9836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1594" y="1525137"/>
            <a:ext cx="1343025" cy="542925"/>
          </a:xfrm>
          <a:prstGeom prst="rect">
            <a:avLst/>
          </a:prstGeom>
        </p:spPr>
      </p:pic>
      <p:sp>
        <p:nvSpPr>
          <p:cNvPr id="11" name="文本框 10">
            <a:extLst>
              <a:ext uri="{FF2B5EF4-FFF2-40B4-BE49-F238E27FC236}">
                <a16:creationId xmlns:a16="http://schemas.microsoft.com/office/drawing/2014/main" id="{03250BEA-53DD-6938-F7F8-45A854197A74}"/>
              </a:ext>
            </a:extLst>
          </p:cNvPr>
          <p:cNvSpPr txBox="1"/>
          <p:nvPr/>
        </p:nvSpPr>
        <p:spPr>
          <a:xfrm>
            <a:off x="150312" y="6012095"/>
            <a:ext cx="12041688" cy="646331"/>
          </a:xfrm>
          <a:prstGeom prst="rect">
            <a:avLst/>
          </a:prstGeom>
          <a:noFill/>
        </p:spPr>
        <p:txBody>
          <a:bodyPr wrap="square">
            <a:spAutoFit/>
          </a:bodyPr>
          <a:lstStyle/>
          <a:p>
            <a:r>
              <a:rPr lang="en-GB" sz="1800" dirty="0"/>
              <a:t>Global Knights 100 listing: </a:t>
            </a:r>
            <a:r>
              <a:rPr lang="en-GB" dirty="0"/>
              <a:t>https://www.corporateknights.com/rankings/global-100-rankings/2024-global-100-rankings/the-20th-annual-global-100/</a:t>
            </a:r>
          </a:p>
        </p:txBody>
      </p:sp>
    </p:spTree>
    <p:extLst>
      <p:ext uri="{BB962C8B-B14F-4D97-AF65-F5344CB8AC3E}">
        <p14:creationId xmlns:p14="http://schemas.microsoft.com/office/powerpoint/2010/main" val="29313949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95;gfa3386ca9a_0_99">
            <a:extLst>
              <a:ext uri="{FF2B5EF4-FFF2-40B4-BE49-F238E27FC236}">
                <a16:creationId xmlns:a16="http://schemas.microsoft.com/office/drawing/2014/main" id="{A3194BE1-17EF-77D1-2C8A-8F83D8891337}"/>
              </a:ext>
            </a:extLst>
          </p:cNvPr>
          <p:cNvPicPr preferRelativeResize="0"/>
          <p:nvPr/>
        </p:nvPicPr>
        <p:blipFill rotWithShape="1">
          <a:blip r:embed="rId3">
            <a:alphaModFix/>
          </a:blip>
          <a:srcRect t="10225"/>
          <a:stretch/>
        </p:blipFill>
        <p:spPr>
          <a:xfrm>
            <a:off x="472440" y="879792"/>
            <a:ext cx="10101544" cy="5719763"/>
          </a:xfrm>
          <a:prstGeom prst="rect">
            <a:avLst/>
          </a:prstGeom>
          <a:noFill/>
          <a:ln>
            <a:noFill/>
          </a:ln>
        </p:spPr>
      </p:pic>
      <p:sp>
        <p:nvSpPr>
          <p:cNvPr id="4" name="Slide Number Placeholder 3">
            <a:extLst>
              <a:ext uri="{FF2B5EF4-FFF2-40B4-BE49-F238E27FC236}">
                <a16:creationId xmlns:a16="http://schemas.microsoft.com/office/drawing/2014/main" id="{B0AB223C-74C3-599E-0200-923AD5FB021C}"/>
              </a:ext>
            </a:extLst>
          </p:cNvPr>
          <p:cNvSpPr>
            <a:spLocks noGrp="1"/>
          </p:cNvSpPr>
          <p:nvPr>
            <p:ph type="sldNum" sz="quarter" idx="12"/>
          </p:nvPr>
        </p:nvSpPr>
        <p:spPr/>
        <p:txBody>
          <a:bodyPr/>
          <a:lstStyle/>
          <a:p>
            <a:fld id="{0ACF7374-9A99-4EC7-9C39-F59393C870E2}" type="slidenum">
              <a:rPr lang="en-GB" smtClean="0"/>
              <a:pPr/>
              <a:t>51</a:t>
            </a:fld>
            <a:endParaRPr lang="en-GB" dirty="0"/>
          </a:p>
        </p:txBody>
      </p:sp>
      <p:sp>
        <p:nvSpPr>
          <p:cNvPr id="3" name="TextBox 2">
            <a:extLst>
              <a:ext uri="{FF2B5EF4-FFF2-40B4-BE49-F238E27FC236}">
                <a16:creationId xmlns:a16="http://schemas.microsoft.com/office/drawing/2014/main" id="{ABB1A1F9-21E1-7DAC-BDE7-682C359C9900}"/>
              </a:ext>
            </a:extLst>
          </p:cNvPr>
          <p:cNvSpPr txBox="1"/>
          <p:nvPr/>
        </p:nvSpPr>
        <p:spPr>
          <a:xfrm>
            <a:off x="635295" y="258445"/>
            <a:ext cx="6097772" cy="461665"/>
          </a:xfrm>
          <a:prstGeom prst="rect">
            <a:avLst/>
          </a:prstGeom>
          <a:noFill/>
        </p:spPr>
        <p:txBody>
          <a:bodyPr wrap="square">
            <a:spAutoFit/>
          </a:bodyPr>
          <a:lstStyle/>
          <a:p>
            <a:r>
              <a:rPr lang="en-US" sz="2400" b="1" dirty="0"/>
              <a:t>Sustainability rankings</a:t>
            </a:r>
            <a:endParaRPr lang="en-GB" sz="2400" dirty="0"/>
          </a:p>
        </p:txBody>
      </p:sp>
    </p:spTree>
    <p:extLst>
      <p:ext uri="{BB962C8B-B14F-4D97-AF65-F5344CB8AC3E}">
        <p14:creationId xmlns:p14="http://schemas.microsoft.com/office/powerpoint/2010/main" val="827596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82663-0D6F-45F9-8A22-CF78990C0619}"/>
              </a:ext>
            </a:extLst>
          </p:cNvPr>
          <p:cNvSpPr>
            <a:spLocks noGrp="1"/>
          </p:cNvSpPr>
          <p:nvPr>
            <p:ph type="title"/>
          </p:nvPr>
        </p:nvSpPr>
        <p:spPr>
          <a:xfrm>
            <a:off x="575310" y="199574"/>
            <a:ext cx="10515600" cy="1325563"/>
          </a:xfrm>
        </p:spPr>
        <p:txBody>
          <a:bodyPr/>
          <a:lstStyle/>
          <a:p>
            <a:r>
              <a:rPr lang="en-GB" b="1" dirty="0"/>
              <a:t>Challenges of ESG rating </a:t>
            </a:r>
          </a:p>
        </p:txBody>
      </p:sp>
      <p:pic>
        <p:nvPicPr>
          <p:cNvPr id="7" name="内容占位符 6">
            <a:extLst>
              <a:ext uri="{FF2B5EF4-FFF2-40B4-BE49-F238E27FC236}">
                <a16:creationId xmlns:a16="http://schemas.microsoft.com/office/drawing/2014/main" id="{C4824B86-403C-6BBB-006F-677B4834400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5535" y="1525137"/>
            <a:ext cx="9069200" cy="2608948"/>
          </a:xfrm>
        </p:spPr>
      </p:pic>
      <p:sp>
        <p:nvSpPr>
          <p:cNvPr id="9" name="文本框 8">
            <a:extLst>
              <a:ext uri="{FF2B5EF4-FFF2-40B4-BE49-F238E27FC236}">
                <a16:creationId xmlns:a16="http://schemas.microsoft.com/office/drawing/2014/main" id="{C9297C33-DF0A-0C18-C8BA-EA23EFB616A4}"/>
              </a:ext>
            </a:extLst>
          </p:cNvPr>
          <p:cNvSpPr txBox="1"/>
          <p:nvPr/>
        </p:nvSpPr>
        <p:spPr>
          <a:xfrm>
            <a:off x="127643" y="5921313"/>
            <a:ext cx="12298176" cy="923330"/>
          </a:xfrm>
          <a:prstGeom prst="rect">
            <a:avLst/>
          </a:prstGeom>
          <a:noFill/>
        </p:spPr>
        <p:txBody>
          <a:bodyPr wrap="square">
            <a:spAutoFit/>
          </a:bodyPr>
          <a:lstStyle/>
          <a:p>
            <a:r>
              <a:rPr lang="en-GB" dirty="0"/>
              <a:t>https://www.ft.com/content/b9582d62-cc6f-4b76-b0f9-5b37cf15dce4#:~:text=Companies%20rated%20highly%20on%20widely%20accepted%20environmental,%20social%20and%20governance</a:t>
            </a:r>
          </a:p>
        </p:txBody>
      </p:sp>
      <p:pic>
        <p:nvPicPr>
          <p:cNvPr id="11" name="图片 10">
            <a:extLst>
              <a:ext uri="{FF2B5EF4-FFF2-40B4-BE49-F238E27FC236}">
                <a16:creationId xmlns:a16="http://schemas.microsoft.com/office/drawing/2014/main" id="{7EC86A0A-70D0-C942-478E-B94F2CF84F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535" y="1525137"/>
            <a:ext cx="8567615" cy="1684232"/>
          </a:xfrm>
          <a:prstGeom prst="rect">
            <a:avLst/>
          </a:prstGeom>
        </p:spPr>
      </p:pic>
      <p:pic>
        <p:nvPicPr>
          <p:cNvPr id="13" name="图片 12">
            <a:extLst>
              <a:ext uri="{FF2B5EF4-FFF2-40B4-BE49-F238E27FC236}">
                <a16:creationId xmlns:a16="http://schemas.microsoft.com/office/drawing/2014/main" id="{53A25159-F94D-25C6-5235-55FB5F9C17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535" y="3312365"/>
            <a:ext cx="8353008" cy="2660837"/>
          </a:xfrm>
          <a:prstGeom prst="rect">
            <a:avLst/>
          </a:prstGeom>
        </p:spPr>
      </p:pic>
    </p:spTree>
    <p:extLst>
      <p:ext uri="{BB962C8B-B14F-4D97-AF65-F5344CB8AC3E}">
        <p14:creationId xmlns:p14="http://schemas.microsoft.com/office/powerpoint/2010/main" val="347628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82663-0D6F-45F9-8A22-CF78990C0619}"/>
              </a:ext>
            </a:extLst>
          </p:cNvPr>
          <p:cNvSpPr>
            <a:spLocks noGrp="1"/>
          </p:cNvSpPr>
          <p:nvPr>
            <p:ph type="title"/>
          </p:nvPr>
        </p:nvSpPr>
        <p:spPr>
          <a:xfrm>
            <a:off x="575310" y="199574"/>
            <a:ext cx="10515600" cy="1325563"/>
          </a:xfrm>
        </p:spPr>
        <p:txBody>
          <a:bodyPr/>
          <a:lstStyle/>
          <a:p>
            <a:r>
              <a:rPr lang="en-GB" b="1" dirty="0"/>
              <a:t>Challenges of ESG rating </a:t>
            </a:r>
          </a:p>
        </p:txBody>
      </p:sp>
      <p:sp>
        <p:nvSpPr>
          <p:cNvPr id="9" name="文本框 8">
            <a:extLst>
              <a:ext uri="{FF2B5EF4-FFF2-40B4-BE49-F238E27FC236}">
                <a16:creationId xmlns:a16="http://schemas.microsoft.com/office/drawing/2014/main" id="{C9297C33-DF0A-0C18-C8BA-EA23EFB616A4}"/>
              </a:ext>
            </a:extLst>
          </p:cNvPr>
          <p:cNvSpPr txBox="1"/>
          <p:nvPr/>
        </p:nvSpPr>
        <p:spPr>
          <a:xfrm>
            <a:off x="127643" y="5921313"/>
            <a:ext cx="12298176" cy="923330"/>
          </a:xfrm>
          <a:prstGeom prst="rect">
            <a:avLst/>
          </a:prstGeom>
          <a:noFill/>
        </p:spPr>
        <p:txBody>
          <a:bodyPr wrap="square">
            <a:spAutoFit/>
          </a:bodyPr>
          <a:lstStyle/>
          <a:p>
            <a:r>
              <a:rPr lang="en-GB" dirty="0"/>
              <a:t>https://www.ft.com/content/b9582d62-cc6f-4b76-b0f9-5b37cf15dce4#:~:text=Companies%20rated%20highly%20on%20widely%20accepted%20environmental,%20social%20and%20governance</a:t>
            </a:r>
          </a:p>
        </p:txBody>
      </p:sp>
      <p:pic>
        <p:nvPicPr>
          <p:cNvPr id="6" name="内容占位符 5">
            <a:extLst>
              <a:ext uri="{FF2B5EF4-FFF2-40B4-BE49-F238E27FC236}">
                <a16:creationId xmlns:a16="http://schemas.microsoft.com/office/drawing/2014/main" id="{CB3E7AB7-73F3-C06B-C828-4964851D385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5102" y="1169711"/>
            <a:ext cx="6815046" cy="4751602"/>
          </a:xfrm>
        </p:spPr>
      </p:pic>
    </p:spTree>
    <p:extLst>
      <p:ext uri="{BB962C8B-B14F-4D97-AF65-F5344CB8AC3E}">
        <p14:creationId xmlns:p14="http://schemas.microsoft.com/office/powerpoint/2010/main" val="21875757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82663-0D6F-45F9-8A22-CF78990C0619}"/>
              </a:ext>
            </a:extLst>
          </p:cNvPr>
          <p:cNvSpPr>
            <a:spLocks noGrp="1"/>
          </p:cNvSpPr>
          <p:nvPr>
            <p:ph type="title"/>
          </p:nvPr>
        </p:nvSpPr>
        <p:spPr>
          <a:xfrm>
            <a:off x="575310" y="199574"/>
            <a:ext cx="10515600" cy="1325563"/>
          </a:xfrm>
        </p:spPr>
        <p:txBody>
          <a:bodyPr/>
          <a:lstStyle/>
          <a:p>
            <a:r>
              <a:rPr lang="en-GB" b="1" dirty="0"/>
              <a:t>Challenges of ESG rating </a:t>
            </a:r>
          </a:p>
        </p:txBody>
      </p:sp>
      <p:sp>
        <p:nvSpPr>
          <p:cNvPr id="9" name="文本框 8">
            <a:extLst>
              <a:ext uri="{FF2B5EF4-FFF2-40B4-BE49-F238E27FC236}">
                <a16:creationId xmlns:a16="http://schemas.microsoft.com/office/drawing/2014/main" id="{C9297C33-DF0A-0C18-C8BA-EA23EFB616A4}"/>
              </a:ext>
            </a:extLst>
          </p:cNvPr>
          <p:cNvSpPr txBox="1"/>
          <p:nvPr/>
        </p:nvSpPr>
        <p:spPr>
          <a:xfrm>
            <a:off x="127643" y="5921313"/>
            <a:ext cx="12298176" cy="369332"/>
          </a:xfrm>
          <a:prstGeom prst="rect">
            <a:avLst/>
          </a:prstGeom>
          <a:noFill/>
        </p:spPr>
        <p:txBody>
          <a:bodyPr wrap="square">
            <a:spAutoFit/>
          </a:bodyPr>
          <a:lstStyle/>
          <a:p>
            <a:r>
              <a:rPr lang="en-GB" dirty="0"/>
              <a:t>https://www.youtube.com/watch?v=f_rrS-_giP8</a:t>
            </a:r>
          </a:p>
        </p:txBody>
      </p:sp>
      <p:pic>
        <p:nvPicPr>
          <p:cNvPr id="6" name="内容占位符 5">
            <a:extLst>
              <a:ext uri="{FF2B5EF4-FFF2-40B4-BE49-F238E27FC236}">
                <a16:creationId xmlns:a16="http://schemas.microsoft.com/office/drawing/2014/main" id="{315FC05A-F625-B283-4AB3-B8BBE0EBC10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5310" y="1780906"/>
            <a:ext cx="5969761" cy="3296187"/>
          </a:xfrm>
        </p:spPr>
      </p:pic>
    </p:spTree>
    <p:extLst>
      <p:ext uri="{BB962C8B-B14F-4D97-AF65-F5344CB8AC3E}">
        <p14:creationId xmlns:p14="http://schemas.microsoft.com/office/powerpoint/2010/main" val="26839891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82663-0D6F-45F9-8A22-CF78990C0619}"/>
              </a:ext>
            </a:extLst>
          </p:cNvPr>
          <p:cNvSpPr>
            <a:spLocks noGrp="1"/>
          </p:cNvSpPr>
          <p:nvPr>
            <p:ph type="title"/>
          </p:nvPr>
        </p:nvSpPr>
        <p:spPr>
          <a:xfrm>
            <a:off x="575310" y="199574"/>
            <a:ext cx="10515600" cy="1325563"/>
          </a:xfrm>
        </p:spPr>
        <p:txBody>
          <a:bodyPr/>
          <a:lstStyle/>
          <a:p>
            <a:r>
              <a:rPr lang="en-GB" b="1" dirty="0"/>
              <a:t>Challenges of ESG rating </a:t>
            </a:r>
          </a:p>
        </p:txBody>
      </p:sp>
      <p:sp>
        <p:nvSpPr>
          <p:cNvPr id="4" name="内容占位符 3">
            <a:extLst>
              <a:ext uri="{FF2B5EF4-FFF2-40B4-BE49-F238E27FC236}">
                <a16:creationId xmlns:a16="http://schemas.microsoft.com/office/drawing/2014/main" id="{226D41F5-B63A-CBD8-B6E5-144D95AFF5E8}"/>
              </a:ext>
            </a:extLst>
          </p:cNvPr>
          <p:cNvSpPr>
            <a:spLocks noGrp="1"/>
          </p:cNvSpPr>
          <p:nvPr>
            <p:ph idx="1"/>
          </p:nvPr>
        </p:nvSpPr>
        <p:spPr>
          <a:xfrm>
            <a:off x="156210" y="1637735"/>
            <a:ext cx="11906354" cy="4351338"/>
          </a:xfrm>
        </p:spPr>
        <p:txBody>
          <a:bodyPr/>
          <a:lstStyle/>
          <a:p>
            <a:r>
              <a:rPr lang="en-US" altLang="zh-CN" dirty="0"/>
              <a:t>Unclear evaluation criteria: t</a:t>
            </a:r>
            <a:r>
              <a:rPr lang="en-GB" dirty="0"/>
              <a:t>he exact mechanism used to produce the scores is not presented publicly or is only vaguely discussed, even when the rating provider publicly claims to be committed to high transparency</a:t>
            </a:r>
          </a:p>
          <a:p>
            <a:r>
              <a:rPr lang="en-GB" dirty="0"/>
              <a:t>Such rating schemes can be highly influential in societies (</a:t>
            </a:r>
            <a:r>
              <a:rPr lang="en-GB" dirty="0" err="1"/>
              <a:t>Chelli</a:t>
            </a:r>
            <a:r>
              <a:rPr lang="en-GB" dirty="0"/>
              <a:t> and Gendron, 2013)</a:t>
            </a:r>
          </a:p>
          <a:p>
            <a:r>
              <a:rPr lang="en-GB" dirty="0"/>
              <a:t>Unobjective </a:t>
            </a:r>
          </a:p>
          <a:p>
            <a:r>
              <a:rPr lang="en-GB" dirty="0"/>
              <a:t>ESG rating disagreement</a:t>
            </a:r>
          </a:p>
          <a:p>
            <a:r>
              <a:rPr lang="en-GB" dirty="0"/>
              <a:t>May lead to the opposite of what was intended</a:t>
            </a:r>
          </a:p>
        </p:txBody>
      </p:sp>
    </p:spTree>
    <p:extLst>
      <p:ext uri="{BB962C8B-B14F-4D97-AF65-F5344CB8AC3E}">
        <p14:creationId xmlns:p14="http://schemas.microsoft.com/office/powerpoint/2010/main" val="11486138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82663-0D6F-45F9-8A22-CF78990C0619}"/>
              </a:ext>
            </a:extLst>
          </p:cNvPr>
          <p:cNvSpPr>
            <a:spLocks noGrp="1"/>
          </p:cNvSpPr>
          <p:nvPr>
            <p:ph type="title"/>
          </p:nvPr>
        </p:nvSpPr>
        <p:spPr>
          <a:xfrm>
            <a:off x="575310" y="199574"/>
            <a:ext cx="10515600" cy="1325563"/>
          </a:xfrm>
        </p:spPr>
        <p:txBody>
          <a:bodyPr/>
          <a:lstStyle/>
          <a:p>
            <a:r>
              <a:rPr lang="en-GB" b="1" dirty="0"/>
              <a:t>Challenges of ESG rating </a:t>
            </a:r>
          </a:p>
        </p:txBody>
      </p:sp>
      <p:sp>
        <p:nvSpPr>
          <p:cNvPr id="4" name="内容占位符 3">
            <a:extLst>
              <a:ext uri="{FF2B5EF4-FFF2-40B4-BE49-F238E27FC236}">
                <a16:creationId xmlns:a16="http://schemas.microsoft.com/office/drawing/2014/main" id="{AC4DC556-2AF3-87B9-D972-A7B6A21B60C5}"/>
              </a:ext>
            </a:extLst>
          </p:cNvPr>
          <p:cNvSpPr>
            <a:spLocks noGrp="1"/>
          </p:cNvSpPr>
          <p:nvPr>
            <p:ph idx="1"/>
          </p:nvPr>
        </p:nvSpPr>
        <p:spPr>
          <a:xfrm>
            <a:off x="838200" y="1825625"/>
            <a:ext cx="10515600" cy="454112"/>
          </a:xfrm>
        </p:spPr>
        <p:txBody>
          <a:bodyPr>
            <a:normAutofit lnSpcReduction="10000"/>
          </a:bodyPr>
          <a:lstStyle/>
          <a:p>
            <a:pPr marL="0" indent="0">
              <a:buNone/>
            </a:pPr>
            <a:r>
              <a:rPr lang="en-GB" b="1" dirty="0"/>
              <a:t>The role of ESG reporting? </a:t>
            </a:r>
          </a:p>
        </p:txBody>
      </p:sp>
      <p:sp>
        <p:nvSpPr>
          <p:cNvPr id="5" name="内容占位符 3">
            <a:extLst>
              <a:ext uri="{FF2B5EF4-FFF2-40B4-BE49-F238E27FC236}">
                <a16:creationId xmlns:a16="http://schemas.microsoft.com/office/drawing/2014/main" id="{1017B342-5013-0340-E4D0-7F4183E8F884}"/>
              </a:ext>
            </a:extLst>
          </p:cNvPr>
          <p:cNvSpPr txBox="1">
            <a:spLocks/>
          </p:cNvSpPr>
          <p:nvPr/>
        </p:nvSpPr>
        <p:spPr>
          <a:xfrm>
            <a:off x="838200" y="2316452"/>
            <a:ext cx="11036474" cy="2225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Greater ESG disclosure actually leads to greater ESG rating disagreement (Christensen et al., 2022) </a:t>
            </a:r>
          </a:p>
        </p:txBody>
      </p:sp>
    </p:spTree>
    <p:extLst>
      <p:ext uri="{BB962C8B-B14F-4D97-AF65-F5344CB8AC3E}">
        <p14:creationId xmlns:p14="http://schemas.microsoft.com/office/powerpoint/2010/main" val="37205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9386316" y="365759"/>
            <a:ext cx="1754124" cy="835151"/>
          </a:xfrm>
          <a:prstGeom prst="rect">
            <a:avLst/>
          </a:prstGeom>
        </p:spPr>
      </p:pic>
      <p:sp>
        <p:nvSpPr>
          <p:cNvPr id="4" name="object 4"/>
          <p:cNvSpPr txBox="1">
            <a:spLocks noGrp="1"/>
          </p:cNvSpPr>
          <p:nvPr>
            <p:ph type="title"/>
          </p:nvPr>
        </p:nvSpPr>
        <p:spPr>
          <a:xfrm>
            <a:off x="563372" y="757173"/>
            <a:ext cx="6370828" cy="627736"/>
          </a:xfrm>
          <a:prstGeom prst="rect">
            <a:avLst/>
          </a:prstGeom>
        </p:spPr>
        <p:txBody>
          <a:bodyPr vert="horz" wrap="square" lIns="0" tIns="12065" rIns="0" bIns="0" rtlCol="0">
            <a:spAutoFit/>
          </a:bodyPr>
          <a:lstStyle/>
          <a:p>
            <a:pPr marL="12700">
              <a:lnSpc>
                <a:spcPct val="100000"/>
              </a:lnSpc>
              <a:spcBef>
                <a:spcPts val="95"/>
              </a:spcBef>
            </a:pPr>
            <a:r>
              <a:rPr lang="en-US" altLang="zh-CN" sz="4000" spc="-25" dirty="0">
                <a:solidFill>
                  <a:srgbClr val="000000"/>
                </a:solidFill>
              </a:rPr>
              <a:t>Conclusion</a:t>
            </a:r>
            <a:r>
              <a:rPr sz="4000" spc="-25" dirty="0">
                <a:solidFill>
                  <a:srgbClr val="000000"/>
                </a:solidFill>
              </a:rPr>
              <a:t>:</a:t>
            </a:r>
            <a:endParaRPr sz="4000" dirty="0"/>
          </a:p>
        </p:txBody>
      </p:sp>
      <p:sp>
        <p:nvSpPr>
          <p:cNvPr id="6" name="object 6"/>
          <p:cNvSpPr txBox="1"/>
          <p:nvPr/>
        </p:nvSpPr>
        <p:spPr>
          <a:xfrm>
            <a:off x="11146535" y="6464985"/>
            <a:ext cx="153670" cy="178435"/>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libri"/>
                <a:cs typeface="Calibri"/>
              </a:rPr>
              <a:t>57</a:t>
            </a:fld>
            <a:endParaRPr sz="1200" dirty="0">
              <a:latin typeface="Calibri"/>
              <a:cs typeface="Calibri"/>
            </a:endParaRPr>
          </a:p>
        </p:txBody>
      </p:sp>
      <p:sp>
        <p:nvSpPr>
          <p:cNvPr id="8" name="文本框 7">
            <a:extLst>
              <a:ext uri="{FF2B5EF4-FFF2-40B4-BE49-F238E27FC236}">
                <a16:creationId xmlns:a16="http://schemas.microsoft.com/office/drawing/2014/main" id="{1161992B-94CF-9A11-BDBD-8C273FBC0B10}"/>
              </a:ext>
            </a:extLst>
          </p:cNvPr>
          <p:cNvSpPr txBox="1"/>
          <p:nvPr/>
        </p:nvSpPr>
        <p:spPr>
          <a:xfrm>
            <a:off x="384024" y="1384909"/>
            <a:ext cx="11423951" cy="4280531"/>
          </a:xfrm>
          <a:prstGeom prst="rect">
            <a:avLst/>
          </a:prstGeom>
          <a:noFill/>
        </p:spPr>
        <p:txBody>
          <a:bodyPr wrap="square">
            <a:spAutoFit/>
          </a:bodyPr>
          <a:lstStyle/>
          <a:p>
            <a:pPr marL="311150" indent="-299085">
              <a:lnSpc>
                <a:spcPct val="200000"/>
              </a:lnSpc>
              <a:spcBef>
                <a:spcPts val="5"/>
              </a:spcBef>
              <a:buAutoNum type="arabicPeriod"/>
              <a:tabLst>
                <a:tab pos="311785" algn="l"/>
              </a:tabLst>
            </a:pPr>
            <a:r>
              <a:rPr lang="en-GB" sz="2800" dirty="0">
                <a:latin typeface="Calibri"/>
                <a:cs typeface="Calibri"/>
              </a:rPr>
              <a:t>Sustainability reporting assurance </a:t>
            </a:r>
          </a:p>
          <a:p>
            <a:pPr marL="311150" indent="-299085">
              <a:lnSpc>
                <a:spcPct val="200000"/>
              </a:lnSpc>
              <a:spcBef>
                <a:spcPts val="5"/>
              </a:spcBef>
              <a:buAutoNum type="arabicPeriod"/>
              <a:tabLst>
                <a:tab pos="311785" algn="l"/>
              </a:tabLst>
            </a:pPr>
            <a:r>
              <a:rPr lang="en-GB" sz="2800" dirty="0">
                <a:latin typeface="Calibri"/>
                <a:cs typeface="Calibri"/>
              </a:rPr>
              <a:t>ESG KPIs </a:t>
            </a:r>
          </a:p>
          <a:p>
            <a:pPr marL="311150" indent="-299085">
              <a:lnSpc>
                <a:spcPct val="200000"/>
              </a:lnSpc>
              <a:spcBef>
                <a:spcPts val="5"/>
              </a:spcBef>
              <a:buAutoNum type="arabicPeriod"/>
              <a:tabLst>
                <a:tab pos="311785" algn="l"/>
              </a:tabLst>
            </a:pPr>
            <a:r>
              <a:rPr lang="en-GB" sz="2800" dirty="0">
                <a:latin typeface="Calibri"/>
                <a:cs typeface="Calibri"/>
              </a:rPr>
              <a:t>ESG investment and principles for responsible investment</a:t>
            </a:r>
          </a:p>
          <a:p>
            <a:pPr marL="311150" indent="-299085">
              <a:lnSpc>
                <a:spcPct val="200000"/>
              </a:lnSpc>
              <a:spcBef>
                <a:spcPts val="5"/>
              </a:spcBef>
              <a:buFontTx/>
              <a:buAutoNum type="arabicPeriod"/>
              <a:tabLst>
                <a:tab pos="311785" algn="l"/>
              </a:tabLst>
            </a:pPr>
            <a:r>
              <a:rPr lang="en-GB" sz="2800" dirty="0">
                <a:cs typeface="Calibri"/>
              </a:rPr>
              <a:t>ESG-scores, ratings and ranking lists</a:t>
            </a:r>
          </a:p>
          <a:p>
            <a:pPr marL="12065">
              <a:lnSpc>
                <a:spcPct val="200000"/>
              </a:lnSpc>
              <a:spcBef>
                <a:spcPts val="5"/>
              </a:spcBef>
              <a:tabLst>
                <a:tab pos="311785" algn="l"/>
              </a:tabLst>
            </a:pPr>
            <a:endParaRPr lang="en-GB" sz="2800" dirty="0">
              <a:latin typeface="Calibri"/>
              <a:cs typeface="Calibri"/>
            </a:endParaRPr>
          </a:p>
        </p:txBody>
      </p:sp>
    </p:spTree>
    <p:extLst>
      <p:ext uri="{BB962C8B-B14F-4D97-AF65-F5344CB8AC3E}">
        <p14:creationId xmlns:p14="http://schemas.microsoft.com/office/powerpoint/2010/main" val="268964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7C958-E2E2-9575-BC04-C7AD4DE94862}"/>
              </a:ext>
            </a:extLst>
          </p:cNvPr>
          <p:cNvSpPr txBox="1">
            <a:spLocks/>
          </p:cNvSpPr>
          <p:nvPr/>
        </p:nvSpPr>
        <p:spPr>
          <a:xfrm>
            <a:off x="375920" y="310512"/>
            <a:ext cx="7902388" cy="648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a:latin typeface="Arial" panose="020B0604020202020204" pitchFamily="34" charset="0"/>
              </a:rPr>
              <a:t>Assurance standards</a:t>
            </a:r>
            <a:endParaRPr lang="en-US" sz="3200" dirty="0">
              <a:latin typeface="Arial" panose="020B0604020202020204" pitchFamily="34" charset="0"/>
            </a:endParaRPr>
          </a:p>
        </p:txBody>
      </p:sp>
      <p:sp>
        <p:nvSpPr>
          <p:cNvPr id="3" name="内容占位符 4">
            <a:extLst>
              <a:ext uri="{FF2B5EF4-FFF2-40B4-BE49-F238E27FC236}">
                <a16:creationId xmlns:a16="http://schemas.microsoft.com/office/drawing/2014/main" id="{3F9C5F8A-DA7D-2108-9126-9C95C692C114}"/>
              </a:ext>
            </a:extLst>
          </p:cNvPr>
          <p:cNvSpPr txBox="1">
            <a:spLocks/>
          </p:cNvSpPr>
          <p:nvPr/>
        </p:nvSpPr>
        <p:spPr>
          <a:xfrm>
            <a:off x="375920" y="1114842"/>
            <a:ext cx="11562079" cy="3456235"/>
          </a:xfrm>
        </p:spPr>
        <p:txBody>
          <a:bodyPr lIns="0" tIns="0" rIns="0" bIns="0">
            <a:noAutofit/>
          </a:bodyPr>
          <a:lstStyle>
            <a:lvl1pPr marL="0" indent="0" algn="l" rtl="0" eaLnBrk="1" fontAlgn="base" hangingPunct="1">
              <a:spcBef>
                <a:spcPts val="800"/>
              </a:spcBef>
              <a:spcAft>
                <a:spcPct val="0"/>
              </a:spcAft>
              <a:buFont typeface="Arial" charset="0"/>
              <a:buNone/>
              <a:defRPr sz="1800" kern="1200">
                <a:solidFill>
                  <a:srgbClr val="002A41"/>
                </a:solidFill>
                <a:latin typeface="Arial"/>
                <a:ea typeface="+mn-ea"/>
                <a:cs typeface="Arial"/>
              </a:defRPr>
            </a:lvl1pPr>
            <a:lvl2pPr marL="288000" indent="-288000" algn="l" rtl="0" eaLnBrk="1" fontAlgn="base" hangingPunct="1">
              <a:spcBef>
                <a:spcPts val="800"/>
              </a:spcBef>
              <a:spcAft>
                <a:spcPct val="0"/>
              </a:spcAft>
              <a:buClr>
                <a:srgbClr val="68246D"/>
              </a:buClr>
              <a:buFont typeface="Arial"/>
              <a:buChar char="•"/>
              <a:defRPr sz="1800" kern="1200">
                <a:solidFill>
                  <a:srgbClr val="002A41"/>
                </a:solidFill>
                <a:latin typeface="Arial"/>
                <a:ea typeface="+mn-ea"/>
                <a:cs typeface="Arial"/>
              </a:defRPr>
            </a:lvl2pPr>
            <a:lvl3pPr marL="576000" indent="-288000" algn="l" rtl="0" eaLnBrk="1" fontAlgn="base" hangingPunct="1">
              <a:spcBef>
                <a:spcPts val="800"/>
              </a:spcBef>
              <a:spcAft>
                <a:spcPct val="0"/>
              </a:spcAft>
              <a:buFont typeface="Lucida Grande"/>
              <a:buChar char="–"/>
              <a:defRPr sz="1800" kern="1200">
                <a:solidFill>
                  <a:srgbClr val="002A41"/>
                </a:solidFill>
                <a:latin typeface="Arial"/>
                <a:ea typeface="+mn-ea"/>
                <a:cs typeface="Arial"/>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Arial"/>
                <a:ea typeface="+mn-ea"/>
                <a:cs typeface="Arial"/>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chemeClr val="tx1"/>
                </a:solidFill>
                <a:latin typeface="+mn-lt"/>
                <a:cs typeface="+mn-cs"/>
              </a:rPr>
              <a:t>Specific guidance on sustainability report assurance is lacking, but there are currently two standards that provide guidance on assurance engagements in general: </a:t>
            </a:r>
          </a:p>
          <a:p>
            <a:pPr marL="285750" indent="-285750">
              <a:buFont typeface="Wingdings" panose="05000000000000000000" pitchFamily="2" charset="2"/>
              <a:buChar char="§"/>
            </a:pPr>
            <a:r>
              <a:rPr lang="en-GB" sz="2400" dirty="0">
                <a:solidFill>
                  <a:schemeClr val="tx1"/>
                </a:solidFill>
                <a:latin typeface="+mn-lt"/>
                <a:cs typeface="+mn-cs"/>
              </a:rPr>
              <a:t>International Standard on Sustainability Assurance (ISSA) 5000</a:t>
            </a:r>
            <a:r>
              <a:rPr lang="en-US" sz="2400" dirty="0">
                <a:solidFill>
                  <a:schemeClr val="tx1"/>
                </a:solidFill>
                <a:latin typeface="+mn-lt"/>
                <a:cs typeface="+mn-cs"/>
              </a:rPr>
              <a:t>, International Audit Assurance Standards Board (IAASB)</a:t>
            </a:r>
          </a:p>
          <a:p>
            <a:pPr marL="285750" indent="-285750">
              <a:buFont typeface="Wingdings" panose="05000000000000000000" pitchFamily="2" charset="2"/>
              <a:buChar char="§"/>
            </a:pPr>
            <a:r>
              <a:rPr lang="en-US" sz="2400" dirty="0">
                <a:solidFill>
                  <a:schemeClr val="tx1"/>
                </a:solidFill>
                <a:latin typeface="+mn-lt"/>
                <a:cs typeface="+mn-cs"/>
              </a:rPr>
              <a:t>AA1000 Assurance Standard (AA1000AS), </a:t>
            </a:r>
            <a:r>
              <a:rPr lang="en-US" sz="2400" dirty="0" err="1">
                <a:solidFill>
                  <a:schemeClr val="tx1"/>
                </a:solidFill>
                <a:latin typeface="+mn-lt"/>
                <a:cs typeface="+mn-cs"/>
              </a:rPr>
              <a:t>AccountAbility</a:t>
            </a:r>
            <a:r>
              <a:rPr lang="en-US" sz="2400" dirty="0">
                <a:solidFill>
                  <a:schemeClr val="tx1"/>
                </a:solidFill>
                <a:latin typeface="+mn-lt"/>
                <a:cs typeface="+mn-cs"/>
              </a:rPr>
              <a:t> (a UK-based consultancy firm)</a:t>
            </a:r>
          </a:p>
        </p:txBody>
      </p:sp>
      <p:pic>
        <p:nvPicPr>
          <p:cNvPr id="6" name="图片 5">
            <a:extLst>
              <a:ext uri="{FF2B5EF4-FFF2-40B4-BE49-F238E27FC236}">
                <a16:creationId xmlns:a16="http://schemas.microsoft.com/office/drawing/2014/main" id="{EF0A3142-A92E-9654-6FF6-8425A01B3A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5684" y="3592716"/>
            <a:ext cx="2484272" cy="3193345"/>
          </a:xfrm>
          <a:prstGeom prst="rect">
            <a:avLst/>
          </a:prstGeom>
        </p:spPr>
      </p:pic>
      <p:pic>
        <p:nvPicPr>
          <p:cNvPr id="7" name="图片 6">
            <a:extLst>
              <a:ext uri="{FF2B5EF4-FFF2-40B4-BE49-F238E27FC236}">
                <a16:creationId xmlns:a16="http://schemas.microsoft.com/office/drawing/2014/main" id="{0D8C36A4-8BDB-5953-1319-10562D80BA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160" y="3592716"/>
            <a:ext cx="2312669" cy="3112599"/>
          </a:xfrm>
          <a:prstGeom prst="rect">
            <a:avLst/>
          </a:prstGeom>
        </p:spPr>
      </p:pic>
    </p:spTree>
    <p:extLst>
      <p:ext uri="{BB962C8B-B14F-4D97-AF65-F5344CB8AC3E}">
        <p14:creationId xmlns:p14="http://schemas.microsoft.com/office/powerpoint/2010/main" val="4226323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7C958-E2E2-9575-BC04-C7AD4DE94862}"/>
              </a:ext>
            </a:extLst>
          </p:cNvPr>
          <p:cNvSpPr txBox="1">
            <a:spLocks/>
          </p:cNvSpPr>
          <p:nvPr/>
        </p:nvSpPr>
        <p:spPr>
          <a:xfrm>
            <a:off x="375920" y="310512"/>
            <a:ext cx="7902388" cy="648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latin typeface="Arial" panose="020B0604020202020204" pitchFamily="34" charset="0"/>
              </a:rPr>
              <a:t>Assurance standards</a:t>
            </a:r>
            <a:endParaRPr lang="en-US" sz="3200" dirty="0">
              <a:latin typeface="Arial" panose="020B0604020202020204" pitchFamily="34" charset="0"/>
            </a:endParaRPr>
          </a:p>
        </p:txBody>
      </p:sp>
      <p:sp>
        <p:nvSpPr>
          <p:cNvPr id="3" name="内容占位符 4">
            <a:extLst>
              <a:ext uri="{FF2B5EF4-FFF2-40B4-BE49-F238E27FC236}">
                <a16:creationId xmlns:a16="http://schemas.microsoft.com/office/drawing/2014/main" id="{3F9C5F8A-DA7D-2108-9126-9C95C692C114}"/>
              </a:ext>
            </a:extLst>
          </p:cNvPr>
          <p:cNvSpPr txBox="1">
            <a:spLocks/>
          </p:cNvSpPr>
          <p:nvPr/>
        </p:nvSpPr>
        <p:spPr>
          <a:xfrm>
            <a:off x="232654" y="824708"/>
            <a:ext cx="11562079" cy="5482750"/>
          </a:xfrm>
        </p:spPr>
        <p:txBody>
          <a:bodyPr lIns="0" tIns="0" rIns="0" bIns="0">
            <a:noAutofit/>
          </a:bodyPr>
          <a:lstStyle>
            <a:lvl1pPr marL="0" indent="0" algn="l" rtl="0" eaLnBrk="1" fontAlgn="base" hangingPunct="1">
              <a:spcBef>
                <a:spcPts val="800"/>
              </a:spcBef>
              <a:spcAft>
                <a:spcPct val="0"/>
              </a:spcAft>
              <a:buFont typeface="Arial" charset="0"/>
              <a:buNone/>
              <a:defRPr sz="1800" kern="1200">
                <a:solidFill>
                  <a:srgbClr val="002A41"/>
                </a:solidFill>
                <a:latin typeface="Arial"/>
                <a:ea typeface="+mn-ea"/>
                <a:cs typeface="Arial"/>
              </a:defRPr>
            </a:lvl1pPr>
            <a:lvl2pPr marL="288000" indent="-288000" algn="l" rtl="0" eaLnBrk="1" fontAlgn="base" hangingPunct="1">
              <a:spcBef>
                <a:spcPts val="800"/>
              </a:spcBef>
              <a:spcAft>
                <a:spcPct val="0"/>
              </a:spcAft>
              <a:buClr>
                <a:srgbClr val="68246D"/>
              </a:buClr>
              <a:buFont typeface="Arial"/>
              <a:buChar char="•"/>
              <a:defRPr sz="1800" kern="1200">
                <a:solidFill>
                  <a:srgbClr val="002A41"/>
                </a:solidFill>
                <a:latin typeface="Arial"/>
                <a:ea typeface="+mn-ea"/>
                <a:cs typeface="Arial"/>
              </a:defRPr>
            </a:lvl2pPr>
            <a:lvl3pPr marL="576000" indent="-288000" algn="l" rtl="0" eaLnBrk="1" fontAlgn="base" hangingPunct="1">
              <a:spcBef>
                <a:spcPts val="800"/>
              </a:spcBef>
              <a:spcAft>
                <a:spcPct val="0"/>
              </a:spcAft>
              <a:buFont typeface="Lucida Grande"/>
              <a:buChar char="–"/>
              <a:defRPr sz="1800" kern="1200">
                <a:solidFill>
                  <a:srgbClr val="002A41"/>
                </a:solidFill>
                <a:latin typeface="Arial"/>
                <a:ea typeface="+mn-ea"/>
                <a:cs typeface="Arial"/>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Arial"/>
                <a:ea typeface="+mn-ea"/>
                <a:cs typeface="Arial"/>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GB" sz="2400" b="1" dirty="0">
                <a:solidFill>
                  <a:schemeClr val="tx1"/>
                </a:solidFill>
                <a:latin typeface="+mn-lt"/>
                <a:cs typeface="+mn-cs"/>
              </a:rPr>
              <a:t>International Standard on Sustainability Assurance (ISSA 5000)</a:t>
            </a:r>
          </a:p>
          <a:p>
            <a:pPr marL="342900" indent="-342900">
              <a:buFont typeface="Arial" panose="020B0604020202020204" pitchFamily="34" charset="0"/>
              <a:buChar char="•"/>
            </a:pPr>
            <a:r>
              <a:rPr lang="en-GB" sz="2400" dirty="0">
                <a:solidFill>
                  <a:schemeClr val="tx1"/>
                </a:solidFill>
                <a:latin typeface="+mn-lt"/>
                <a:cs typeface="+mn-cs"/>
              </a:rPr>
              <a:t>More closely related to the accuracy of disclosed information </a:t>
            </a:r>
          </a:p>
          <a:p>
            <a:pPr marL="342900" indent="-342900" algn="just">
              <a:buFont typeface="Arial" panose="020B0604020202020204" pitchFamily="34" charset="0"/>
              <a:buChar char="•"/>
            </a:pPr>
            <a:r>
              <a:rPr lang="en-GB" sz="2400" dirty="0">
                <a:solidFill>
                  <a:schemeClr val="tx1"/>
                </a:solidFill>
                <a:latin typeface="+mn-lt"/>
                <a:cs typeface="+mn-cs"/>
              </a:rPr>
              <a:t>Effective in December 2026 </a:t>
            </a:r>
          </a:p>
          <a:p>
            <a:pPr marL="342900" indent="-342900" algn="just">
              <a:buFont typeface="Arial" panose="020B0604020202020204" pitchFamily="34" charset="0"/>
              <a:buChar char="•"/>
            </a:pPr>
            <a:r>
              <a:rPr lang="en-US" sz="2400" dirty="0">
                <a:solidFill>
                  <a:schemeClr val="tx1"/>
                </a:solidFill>
                <a:latin typeface="+mn-lt"/>
                <a:cs typeface="+mn-cs"/>
              </a:rPr>
              <a:t>Previously: International Standard on Assurance Engagements (ISAE 3000)</a:t>
            </a:r>
            <a:endParaRPr lang="en-GB" sz="2400" dirty="0">
              <a:solidFill>
                <a:schemeClr val="tx1"/>
              </a:solidFill>
              <a:latin typeface="+mn-lt"/>
              <a:cs typeface="+mn-cs"/>
            </a:endParaRPr>
          </a:p>
          <a:p>
            <a:pPr marL="342900" indent="-342900" algn="just">
              <a:buFont typeface="Arial" panose="020B0604020202020204" pitchFamily="34" charset="0"/>
              <a:buChar char="•"/>
            </a:pPr>
            <a:r>
              <a:rPr lang="en-GB" sz="2400" dirty="0">
                <a:solidFill>
                  <a:schemeClr val="tx1"/>
                </a:solidFill>
                <a:latin typeface="+mn-lt"/>
                <a:cs typeface="+mn-cs"/>
              </a:rPr>
              <a:t>More specific and targeted requirements for performing sustainability assurance engagements</a:t>
            </a:r>
          </a:p>
          <a:p>
            <a:pPr marL="342900" indent="-342900" algn="just">
              <a:buFont typeface="Arial" panose="020B0604020202020204" pitchFamily="34" charset="0"/>
              <a:buChar char="•"/>
            </a:pPr>
            <a:r>
              <a:rPr lang="en-US" sz="2400" b="1" dirty="0">
                <a:solidFill>
                  <a:schemeClr val="tx1"/>
                </a:solidFill>
                <a:latin typeface="+mn-lt"/>
                <a:cs typeface="+mn-cs"/>
              </a:rPr>
              <a:t>AA1000 Assurance Standard (AA1000AS)</a:t>
            </a:r>
          </a:p>
          <a:p>
            <a:pPr marL="342900" indent="-342900" algn="just">
              <a:buFont typeface="Arial" panose="020B0604020202020204" pitchFamily="34" charset="0"/>
              <a:buChar char="•"/>
            </a:pPr>
            <a:r>
              <a:rPr lang="en-GB" sz="2400" dirty="0">
                <a:solidFill>
                  <a:schemeClr val="tx1"/>
                </a:solidFill>
                <a:latin typeface="+mn-lt"/>
                <a:cs typeface="+mn-cs"/>
              </a:rPr>
              <a:t>Originally issued in 2008. </a:t>
            </a:r>
          </a:p>
          <a:p>
            <a:pPr marL="342900" indent="-342900" algn="just">
              <a:buFont typeface="Arial" panose="020B0604020202020204" pitchFamily="34" charset="0"/>
              <a:buChar char="•"/>
            </a:pPr>
            <a:r>
              <a:rPr lang="en-GB" sz="2400" dirty="0">
                <a:solidFill>
                  <a:schemeClr val="tx1"/>
                </a:solidFill>
                <a:latin typeface="+mn-lt"/>
                <a:cs typeface="+mn-cs"/>
              </a:rPr>
              <a:t>The latest update, v3, was published in 2020.</a:t>
            </a:r>
          </a:p>
          <a:p>
            <a:pPr marL="342900" indent="-342900" algn="just">
              <a:buFont typeface="Arial" panose="020B0604020202020204" pitchFamily="34" charset="0"/>
              <a:buChar char="•"/>
            </a:pPr>
            <a:r>
              <a:rPr lang="en-GB" sz="2400" dirty="0">
                <a:solidFill>
                  <a:schemeClr val="tx1"/>
                </a:solidFill>
                <a:latin typeface="+mn-lt"/>
                <a:cs typeface="+mn-cs"/>
              </a:rPr>
              <a:t>The assurance provider evaluates the nature and extent of the organisation’s adherence to four AA1000 </a:t>
            </a:r>
            <a:r>
              <a:rPr lang="en-GB" sz="2400" dirty="0" err="1">
                <a:solidFill>
                  <a:schemeClr val="tx1"/>
                </a:solidFill>
                <a:latin typeface="+mn-lt"/>
                <a:cs typeface="+mn-cs"/>
              </a:rPr>
              <a:t>AccountAbility</a:t>
            </a:r>
            <a:r>
              <a:rPr lang="en-GB" sz="2400" dirty="0">
                <a:solidFill>
                  <a:schemeClr val="tx1"/>
                </a:solidFill>
                <a:latin typeface="+mn-lt"/>
                <a:cs typeface="+mn-cs"/>
              </a:rPr>
              <a:t> Principles, </a:t>
            </a:r>
            <a:r>
              <a:rPr lang="en-GB" sz="2400" i="1" dirty="0">
                <a:solidFill>
                  <a:schemeClr val="tx1"/>
                </a:solidFill>
                <a:latin typeface="+mn-lt"/>
                <a:cs typeface="+mn-cs"/>
              </a:rPr>
              <a:t>inclusivity, materiality, responsiveness and impact</a:t>
            </a:r>
            <a:r>
              <a:rPr lang="en-GB" sz="2400" dirty="0">
                <a:solidFill>
                  <a:schemeClr val="tx1"/>
                </a:solidFill>
                <a:latin typeface="+mn-lt"/>
                <a:cs typeface="+mn-cs"/>
              </a:rPr>
              <a:t>.</a:t>
            </a:r>
          </a:p>
          <a:p>
            <a:pPr marL="342900" indent="-342900" algn="just">
              <a:buFont typeface="Arial" panose="020B0604020202020204" pitchFamily="34" charset="0"/>
              <a:buChar char="•"/>
            </a:pPr>
            <a:r>
              <a:rPr lang="en-GB" sz="2400" dirty="0">
                <a:solidFill>
                  <a:schemeClr val="tx1"/>
                </a:solidFill>
                <a:latin typeface="+mn-lt"/>
                <a:cs typeface="+mn-cs"/>
              </a:rPr>
              <a:t>The aim is to provide stakeholders information on how the organisation in focus manages its sustainability performance and how this is communicated in the sustainability reporting. </a:t>
            </a:r>
            <a:endParaRPr lang="en-US" sz="2400" dirty="0">
              <a:solidFill>
                <a:schemeClr val="tx1"/>
              </a:solidFill>
              <a:latin typeface="+mn-lt"/>
              <a:cs typeface="+mn-cs"/>
            </a:endParaRPr>
          </a:p>
        </p:txBody>
      </p:sp>
    </p:spTree>
    <p:extLst>
      <p:ext uri="{BB962C8B-B14F-4D97-AF65-F5344CB8AC3E}">
        <p14:creationId xmlns:p14="http://schemas.microsoft.com/office/powerpoint/2010/main" val="3614982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4">
            <a:extLst>
              <a:ext uri="{FF2B5EF4-FFF2-40B4-BE49-F238E27FC236}">
                <a16:creationId xmlns:a16="http://schemas.microsoft.com/office/drawing/2014/main" id="{3F9C5F8A-DA7D-2108-9126-9C95C692C114}"/>
              </a:ext>
            </a:extLst>
          </p:cNvPr>
          <p:cNvSpPr txBox="1">
            <a:spLocks/>
          </p:cNvSpPr>
          <p:nvPr/>
        </p:nvSpPr>
        <p:spPr>
          <a:xfrm>
            <a:off x="175504" y="1064738"/>
            <a:ext cx="11562079" cy="5482750"/>
          </a:xfrm>
        </p:spPr>
        <p:txBody>
          <a:bodyPr lIns="0" tIns="0" rIns="0" bIns="0">
            <a:noAutofit/>
          </a:bodyPr>
          <a:lstStyle>
            <a:lvl1pPr marL="0" indent="0" algn="l" rtl="0" eaLnBrk="1" fontAlgn="base" hangingPunct="1">
              <a:spcBef>
                <a:spcPts val="800"/>
              </a:spcBef>
              <a:spcAft>
                <a:spcPct val="0"/>
              </a:spcAft>
              <a:buFont typeface="Arial" charset="0"/>
              <a:buNone/>
              <a:defRPr sz="1800" kern="1200">
                <a:solidFill>
                  <a:srgbClr val="002A41"/>
                </a:solidFill>
                <a:latin typeface="Arial"/>
                <a:ea typeface="+mn-ea"/>
                <a:cs typeface="Arial"/>
              </a:defRPr>
            </a:lvl1pPr>
            <a:lvl2pPr marL="288000" indent="-288000" algn="l" rtl="0" eaLnBrk="1" fontAlgn="base" hangingPunct="1">
              <a:spcBef>
                <a:spcPts val="800"/>
              </a:spcBef>
              <a:spcAft>
                <a:spcPct val="0"/>
              </a:spcAft>
              <a:buClr>
                <a:srgbClr val="68246D"/>
              </a:buClr>
              <a:buFont typeface="Arial"/>
              <a:buChar char="•"/>
              <a:defRPr sz="1800" kern="1200">
                <a:solidFill>
                  <a:srgbClr val="002A41"/>
                </a:solidFill>
                <a:latin typeface="Arial"/>
                <a:ea typeface="+mn-ea"/>
                <a:cs typeface="Arial"/>
              </a:defRPr>
            </a:lvl2pPr>
            <a:lvl3pPr marL="576000" indent="-288000" algn="l" rtl="0" eaLnBrk="1" fontAlgn="base" hangingPunct="1">
              <a:spcBef>
                <a:spcPts val="800"/>
              </a:spcBef>
              <a:spcAft>
                <a:spcPct val="0"/>
              </a:spcAft>
              <a:buFont typeface="Lucida Grande"/>
              <a:buChar char="–"/>
              <a:defRPr sz="1800" kern="1200">
                <a:solidFill>
                  <a:srgbClr val="002A41"/>
                </a:solidFill>
                <a:latin typeface="Arial"/>
                <a:ea typeface="+mn-ea"/>
                <a:cs typeface="Arial"/>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Arial"/>
                <a:ea typeface="+mn-ea"/>
                <a:cs typeface="Arial"/>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en-US" sz="2400" dirty="0">
              <a:solidFill>
                <a:schemeClr val="tx1"/>
              </a:solidFill>
              <a:latin typeface="+mn-lt"/>
              <a:cs typeface="+mn-cs"/>
            </a:endParaRPr>
          </a:p>
        </p:txBody>
      </p:sp>
      <p:sp>
        <p:nvSpPr>
          <p:cNvPr id="4" name="Title 1">
            <a:extLst>
              <a:ext uri="{FF2B5EF4-FFF2-40B4-BE49-F238E27FC236}">
                <a16:creationId xmlns:a16="http://schemas.microsoft.com/office/drawing/2014/main" id="{7E8E88D2-4C25-E515-9911-E25066FD6108}"/>
              </a:ext>
            </a:extLst>
          </p:cNvPr>
          <p:cNvSpPr txBox="1">
            <a:spLocks/>
          </p:cNvSpPr>
          <p:nvPr/>
        </p:nvSpPr>
        <p:spPr>
          <a:xfrm>
            <a:off x="0" y="416666"/>
            <a:ext cx="7902388" cy="648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dirty="0">
                <a:latin typeface="Arial" panose="020B0604020202020204" pitchFamily="34" charset="0"/>
              </a:rPr>
              <a:t>Sustainability assurance vs financial audit </a:t>
            </a:r>
            <a:br>
              <a:rPr lang="en-US" altLang="zh-CN" dirty="0">
                <a:ea typeface="宋体" panose="02010600030101010101" pitchFamily="2" charset="-122"/>
              </a:rPr>
            </a:br>
            <a:endParaRPr lang="en-US" dirty="0"/>
          </a:p>
        </p:txBody>
      </p:sp>
      <p:graphicFrame>
        <p:nvGraphicFramePr>
          <p:cNvPr id="5" name="表格 4">
            <a:extLst>
              <a:ext uri="{FF2B5EF4-FFF2-40B4-BE49-F238E27FC236}">
                <a16:creationId xmlns:a16="http://schemas.microsoft.com/office/drawing/2014/main" id="{334A4F9F-4AE3-11EC-0743-BAC288F49F41}"/>
              </a:ext>
            </a:extLst>
          </p:cNvPr>
          <p:cNvGraphicFramePr>
            <a:graphicFrameLocks noGrp="1"/>
          </p:cNvGraphicFramePr>
          <p:nvPr>
            <p:extLst>
              <p:ext uri="{D42A27DB-BD31-4B8C-83A1-F6EECF244321}">
                <p14:modId xmlns:p14="http://schemas.microsoft.com/office/powerpoint/2010/main" val="2116512954"/>
              </p:ext>
            </p:extLst>
          </p:nvPr>
        </p:nvGraphicFramePr>
        <p:xfrm>
          <a:off x="334298" y="1616595"/>
          <a:ext cx="11464414" cy="4407707"/>
        </p:xfrm>
        <a:graphic>
          <a:graphicData uri="http://schemas.openxmlformats.org/drawingml/2006/table">
            <a:tbl>
              <a:tblPr firstRow="1" bandRow="1">
                <a:tableStyleId>{7DF18680-E054-41AD-8BC1-D1AEF772440D}</a:tableStyleId>
              </a:tblPr>
              <a:tblGrid>
                <a:gridCol w="1502211">
                  <a:extLst>
                    <a:ext uri="{9D8B030D-6E8A-4147-A177-3AD203B41FA5}">
                      <a16:colId xmlns:a16="http://schemas.microsoft.com/office/drawing/2014/main" val="2533241029"/>
                    </a:ext>
                  </a:extLst>
                </a:gridCol>
                <a:gridCol w="1691694">
                  <a:extLst>
                    <a:ext uri="{9D8B030D-6E8A-4147-A177-3AD203B41FA5}">
                      <a16:colId xmlns:a16="http://schemas.microsoft.com/office/drawing/2014/main" val="3624564163"/>
                    </a:ext>
                  </a:extLst>
                </a:gridCol>
                <a:gridCol w="3195424">
                  <a:extLst>
                    <a:ext uri="{9D8B030D-6E8A-4147-A177-3AD203B41FA5}">
                      <a16:colId xmlns:a16="http://schemas.microsoft.com/office/drawing/2014/main" val="3326636450"/>
                    </a:ext>
                  </a:extLst>
                </a:gridCol>
                <a:gridCol w="3007457">
                  <a:extLst>
                    <a:ext uri="{9D8B030D-6E8A-4147-A177-3AD203B41FA5}">
                      <a16:colId xmlns:a16="http://schemas.microsoft.com/office/drawing/2014/main" val="1802704973"/>
                    </a:ext>
                  </a:extLst>
                </a:gridCol>
                <a:gridCol w="2067628">
                  <a:extLst>
                    <a:ext uri="{9D8B030D-6E8A-4147-A177-3AD203B41FA5}">
                      <a16:colId xmlns:a16="http://schemas.microsoft.com/office/drawing/2014/main" val="1552418399"/>
                    </a:ext>
                  </a:extLst>
                </a:gridCol>
              </a:tblGrid>
              <a:tr h="932211">
                <a:tc>
                  <a:txBody>
                    <a:bodyPr/>
                    <a:lstStyle/>
                    <a:p>
                      <a:endParaRPr lang="en-US" dirty="0"/>
                    </a:p>
                  </a:txBody>
                  <a:tcPr/>
                </a:tc>
                <a:tc>
                  <a:txBody>
                    <a:bodyPr/>
                    <a:lstStyle/>
                    <a:p>
                      <a:r>
                        <a:rPr lang="en-US" dirty="0"/>
                        <a:t>Legal status</a:t>
                      </a:r>
                    </a:p>
                    <a:p>
                      <a:endParaRPr lang="en-US" dirty="0"/>
                    </a:p>
                  </a:txBody>
                  <a:tcPr/>
                </a:tc>
                <a:tc>
                  <a:txBody>
                    <a:bodyPr/>
                    <a:lstStyle/>
                    <a:p>
                      <a:r>
                        <a:rPr lang="en-US" altLang="zh-CN" dirty="0"/>
                        <a:t>Subject matter</a:t>
                      </a:r>
                      <a:endParaRPr lang="en-US" dirty="0"/>
                    </a:p>
                  </a:txBody>
                  <a:tcPr/>
                </a:tc>
                <a:tc>
                  <a:txBody>
                    <a:bodyPr/>
                    <a:lstStyle/>
                    <a:p>
                      <a:r>
                        <a:rPr lang="en-US" dirty="0"/>
                        <a:t>Service provider </a:t>
                      </a:r>
                    </a:p>
                  </a:txBody>
                  <a:tcPr/>
                </a:tc>
                <a:tc>
                  <a:txBody>
                    <a:bodyPr/>
                    <a:lstStyle/>
                    <a:p>
                      <a:r>
                        <a:rPr lang="en-US" dirty="0"/>
                        <a:t>Level of assurance provided </a:t>
                      </a:r>
                    </a:p>
                  </a:txBody>
                  <a:tcPr/>
                </a:tc>
                <a:extLst>
                  <a:ext uri="{0D108BD9-81ED-4DB2-BD59-A6C34878D82A}">
                    <a16:rowId xmlns:a16="http://schemas.microsoft.com/office/drawing/2014/main" val="2119353492"/>
                  </a:ext>
                </a:extLst>
              </a:tr>
              <a:tr h="1424632">
                <a:tc>
                  <a:txBody>
                    <a:bodyPr/>
                    <a:lstStyle/>
                    <a:p>
                      <a:r>
                        <a:rPr lang="en-US" dirty="0"/>
                        <a:t>Financial statement audit</a:t>
                      </a:r>
                    </a:p>
                  </a:txBody>
                  <a:tcPr/>
                </a:tc>
                <a:tc>
                  <a:txBody>
                    <a:bodyPr/>
                    <a:lstStyle/>
                    <a:p>
                      <a:r>
                        <a:rPr lang="en-US" dirty="0"/>
                        <a:t>Mandatory </a:t>
                      </a:r>
                    </a:p>
                  </a:txBody>
                  <a:tcPr/>
                </a:tc>
                <a:tc>
                  <a:txBody>
                    <a:bodyPr/>
                    <a:lstStyle/>
                    <a:p>
                      <a:r>
                        <a:rPr lang="en-US" dirty="0"/>
                        <a:t>General purpose financial report </a:t>
                      </a:r>
                    </a:p>
                  </a:txBody>
                  <a:tcPr/>
                </a:tc>
                <a:tc>
                  <a:txBody>
                    <a:bodyPr/>
                    <a:lstStyle/>
                    <a:p>
                      <a:r>
                        <a:rPr lang="en-US" dirty="0"/>
                        <a:t>Registered auditor, accounting professional </a:t>
                      </a:r>
                    </a:p>
                  </a:txBody>
                  <a:tcPr/>
                </a:tc>
                <a:tc>
                  <a:txBody>
                    <a:bodyPr/>
                    <a:lstStyle/>
                    <a:p>
                      <a:r>
                        <a:rPr lang="en-US" dirty="0"/>
                        <a:t>Reasonable </a:t>
                      </a:r>
                    </a:p>
                  </a:txBody>
                  <a:tcPr/>
                </a:tc>
                <a:extLst>
                  <a:ext uri="{0D108BD9-81ED-4DB2-BD59-A6C34878D82A}">
                    <a16:rowId xmlns:a16="http://schemas.microsoft.com/office/drawing/2014/main" val="1063391393"/>
                  </a:ext>
                </a:extLst>
              </a:tr>
              <a:tr h="2050864">
                <a:tc>
                  <a:txBody>
                    <a:bodyPr/>
                    <a:lstStyle/>
                    <a:p>
                      <a:r>
                        <a:rPr lang="en-US" dirty="0"/>
                        <a:t>Sustainability assurance </a:t>
                      </a:r>
                    </a:p>
                  </a:txBody>
                  <a:tcPr/>
                </a:tc>
                <a:tc>
                  <a:txBody>
                    <a:bodyPr/>
                    <a:lstStyle/>
                    <a:p>
                      <a:r>
                        <a:rPr lang="en-US" dirty="0"/>
                        <a:t>Mandatory or voluntary</a:t>
                      </a:r>
                    </a:p>
                  </a:txBody>
                  <a:tcPr/>
                </a:tc>
                <a:tc>
                  <a:txBody>
                    <a:bodyPr/>
                    <a:lstStyle/>
                    <a:p>
                      <a:r>
                        <a:rPr lang="en-US" dirty="0"/>
                        <a:t>Comprehensive CSR reports, or a specific subject matter area (e.g. greenhouse gas emission)</a:t>
                      </a:r>
                    </a:p>
                  </a:txBody>
                  <a:tcPr/>
                </a:tc>
                <a:tc>
                  <a:txBody>
                    <a:bodyPr/>
                    <a:lstStyle/>
                    <a:p>
                      <a:r>
                        <a:rPr lang="en-US" dirty="0"/>
                        <a:t>Professional accountants,</a:t>
                      </a:r>
                    </a:p>
                    <a:p>
                      <a:r>
                        <a:rPr lang="en-US" dirty="0"/>
                        <a:t>Consult</a:t>
                      </a:r>
                      <a:r>
                        <a:rPr lang="en-US" altLang="zh-CN" dirty="0"/>
                        <a:t>ant</a:t>
                      </a:r>
                      <a:r>
                        <a:rPr lang="en-US" dirty="0"/>
                        <a:t>s, Internal auditors </a:t>
                      </a:r>
                    </a:p>
                    <a:p>
                      <a:r>
                        <a:rPr lang="en-US" dirty="0"/>
                        <a:t>(no required to be an accounting professional)</a:t>
                      </a:r>
                    </a:p>
                  </a:txBody>
                  <a:tcPr/>
                </a:tc>
                <a:tc>
                  <a:txBody>
                    <a:bodyPr/>
                    <a:lstStyle/>
                    <a:p>
                      <a:r>
                        <a:rPr lang="en-US" dirty="0"/>
                        <a:t>Limited or reasonable </a:t>
                      </a:r>
                    </a:p>
                  </a:txBody>
                  <a:tcPr/>
                </a:tc>
                <a:extLst>
                  <a:ext uri="{0D108BD9-81ED-4DB2-BD59-A6C34878D82A}">
                    <a16:rowId xmlns:a16="http://schemas.microsoft.com/office/drawing/2014/main" val="886217585"/>
                  </a:ext>
                </a:extLst>
              </a:tr>
            </a:tbl>
          </a:graphicData>
        </a:graphic>
      </p:graphicFrame>
      <p:sp>
        <p:nvSpPr>
          <p:cNvPr id="6" name="文本框 5">
            <a:extLst>
              <a:ext uri="{FF2B5EF4-FFF2-40B4-BE49-F238E27FC236}">
                <a16:creationId xmlns:a16="http://schemas.microsoft.com/office/drawing/2014/main" id="{6AA54789-B919-26D8-35BB-2F40FFA31767}"/>
              </a:ext>
            </a:extLst>
          </p:cNvPr>
          <p:cNvSpPr txBox="1"/>
          <p:nvPr/>
        </p:nvSpPr>
        <p:spPr>
          <a:xfrm>
            <a:off x="8252055" y="1227008"/>
            <a:ext cx="2695053" cy="369332"/>
          </a:xfrm>
          <a:prstGeom prst="rect">
            <a:avLst/>
          </a:prstGeom>
          <a:noFill/>
          <a:ln w="19050">
            <a:solidFill>
              <a:schemeClr val="accent2">
                <a:lumMod val="60000"/>
                <a:lumOff val="40000"/>
              </a:schemeClr>
            </a:solidFill>
          </a:ln>
        </p:spPr>
        <p:txBody>
          <a:bodyPr wrap="square" rtlCol="0">
            <a:spAutoFit/>
          </a:bodyPr>
          <a:lstStyle/>
          <a:p>
            <a:pPr algn="ctr"/>
            <a:r>
              <a:rPr lang="en-US" altLang="zh-CN" b="1" dirty="0">
                <a:solidFill>
                  <a:srgbClr val="FF0000"/>
                </a:solidFill>
                <a:latin typeface="Calibri"/>
              </a:rPr>
              <a:t>Will be m</a:t>
            </a:r>
            <a:r>
              <a:rPr lang="en-US" b="1" dirty="0">
                <a:solidFill>
                  <a:srgbClr val="FF0000"/>
                </a:solidFill>
                <a:latin typeface="Calibri"/>
              </a:rPr>
              <a:t>entioned later</a:t>
            </a:r>
          </a:p>
        </p:txBody>
      </p:sp>
    </p:spTree>
    <p:extLst>
      <p:ext uri="{BB962C8B-B14F-4D97-AF65-F5344CB8AC3E}">
        <p14:creationId xmlns:p14="http://schemas.microsoft.com/office/powerpoint/2010/main" val="39570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DBDA4-C615-F2A2-F801-1E18CDDEE404}"/>
              </a:ext>
            </a:extLst>
          </p:cNvPr>
          <p:cNvSpPr txBox="1">
            <a:spLocks/>
          </p:cNvSpPr>
          <p:nvPr/>
        </p:nvSpPr>
        <p:spPr>
          <a:xfrm>
            <a:off x="436752" y="502302"/>
            <a:ext cx="7902388" cy="6480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latin typeface="Arial" panose="020B0604020202020204" pitchFamily="34" charset="0"/>
                <a:ea typeface="宋体" panose="02010600030101010101" pitchFamily="2" charset="-122"/>
                <a:cs typeface="Arial" panose="020B0604020202020204" pitchFamily="34" charset="0"/>
              </a:rPr>
              <a:t>Sustainability assurance providers</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7" name="内容占位符 4">
            <a:extLst>
              <a:ext uri="{FF2B5EF4-FFF2-40B4-BE49-F238E27FC236}">
                <a16:creationId xmlns:a16="http://schemas.microsoft.com/office/drawing/2014/main" id="{55C9514D-EC5F-6062-B822-66617E9D2969}"/>
              </a:ext>
            </a:extLst>
          </p:cNvPr>
          <p:cNvSpPr txBox="1">
            <a:spLocks/>
          </p:cNvSpPr>
          <p:nvPr/>
        </p:nvSpPr>
        <p:spPr>
          <a:xfrm>
            <a:off x="436752" y="1091071"/>
            <a:ext cx="9151712" cy="44594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
            </a:pPr>
            <a:r>
              <a:rPr lang="en-US" sz="2400" b="1" dirty="0"/>
              <a:t>Professional accountants</a:t>
            </a:r>
          </a:p>
          <a:p>
            <a:pPr marL="285750" indent="-285750">
              <a:buFont typeface="Courier New" panose="02070309020205020404" pitchFamily="49" charset="0"/>
              <a:buChar char="o"/>
            </a:pPr>
            <a:r>
              <a:rPr lang="en-US" sz="2400" dirty="0"/>
              <a:t>Big-four and other professional audit firms </a:t>
            </a:r>
          </a:p>
          <a:p>
            <a:pPr marL="285750" indent="-285750">
              <a:buFont typeface="Courier New" panose="02070309020205020404" pitchFamily="49" charset="0"/>
              <a:buChar char="o"/>
            </a:pPr>
            <a:r>
              <a:rPr lang="en-US" sz="2400" dirty="0"/>
              <a:t>Independent, highly reputable experts</a:t>
            </a:r>
          </a:p>
          <a:p>
            <a:pPr marL="285750" indent="-285750">
              <a:buFont typeface="Courier New" panose="02070309020205020404" pitchFamily="49" charset="0"/>
              <a:buChar char="o"/>
            </a:pPr>
            <a:r>
              <a:rPr lang="en-US" sz="2400" dirty="0"/>
              <a:t>Guaranteeing high quality of the assurance procedures </a:t>
            </a:r>
          </a:p>
          <a:p>
            <a:pPr marL="285750" indent="-285750">
              <a:buFont typeface="Wingdings" panose="05000000000000000000" pitchFamily="2" charset="2"/>
              <a:buChar char="§"/>
            </a:pPr>
            <a:r>
              <a:rPr lang="en-US" sz="2400" b="1" dirty="0"/>
              <a:t>External CSR consultants</a:t>
            </a:r>
          </a:p>
          <a:p>
            <a:pPr marL="285750" indent="-285750">
              <a:buFont typeface="Courier New" panose="02070309020205020404" pitchFamily="49" charset="0"/>
              <a:buChar char="o"/>
            </a:pPr>
            <a:r>
              <a:rPr lang="en-US" sz="2400" dirty="0"/>
              <a:t>Possess significant expertise in the subject matter </a:t>
            </a:r>
          </a:p>
          <a:p>
            <a:pPr marL="285750" indent="-285750">
              <a:buFont typeface="Courier New" panose="02070309020205020404" pitchFamily="49" charset="0"/>
              <a:buChar char="o"/>
            </a:pPr>
            <a:r>
              <a:rPr lang="en-US" sz="2400" dirty="0"/>
              <a:t>May not have standards of professional conduct, procedures, reporting and independence </a:t>
            </a:r>
          </a:p>
          <a:p>
            <a:pPr marL="285750" indent="-285750">
              <a:buFont typeface="Wingdings" panose="05000000000000000000" pitchFamily="2" charset="2"/>
              <a:buChar char="§"/>
            </a:pPr>
            <a:r>
              <a:rPr lang="en-US" sz="2400" b="1" dirty="0"/>
              <a:t>Internal auditors </a:t>
            </a:r>
          </a:p>
          <a:p>
            <a:pPr marL="285750" indent="-285750">
              <a:buFont typeface="Courier New" panose="02070309020205020404" pitchFamily="49" charset="0"/>
              <a:buChar char="o"/>
            </a:pPr>
            <a:r>
              <a:rPr lang="en-US" sz="2400" dirty="0"/>
              <a:t>Access to internal information</a:t>
            </a:r>
          </a:p>
          <a:p>
            <a:pPr marL="285750" indent="-285750">
              <a:buFont typeface="Courier New" panose="02070309020205020404" pitchFamily="49" charset="0"/>
              <a:buChar char="o"/>
            </a:pPr>
            <a:r>
              <a:rPr lang="en-US" sz="2400" dirty="0"/>
              <a:t>Management role</a:t>
            </a:r>
          </a:p>
          <a:p>
            <a:pPr marL="285750" indent="-285750">
              <a:buFont typeface="Courier New" panose="02070309020205020404" pitchFamily="49" charset="0"/>
              <a:buChar char="o"/>
            </a:pPr>
            <a:r>
              <a:rPr lang="en-US" sz="2400" dirty="0"/>
              <a:t>Lack of independence, may impair the quality of CSRA engagements </a:t>
            </a:r>
          </a:p>
          <a:p>
            <a:endParaRPr lang="en-US" sz="2400" dirty="0"/>
          </a:p>
          <a:p>
            <a:endParaRPr lang="en-US" sz="2400" dirty="0"/>
          </a:p>
        </p:txBody>
      </p:sp>
      <p:pic>
        <p:nvPicPr>
          <p:cNvPr id="8" name="图片 7">
            <a:extLst>
              <a:ext uri="{FF2B5EF4-FFF2-40B4-BE49-F238E27FC236}">
                <a16:creationId xmlns:a16="http://schemas.microsoft.com/office/drawing/2014/main" id="{44BE7CB8-B61A-D2BD-4EBD-237E5C5285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9191" y="4410738"/>
            <a:ext cx="1678227" cy="1685925"/>
          </a:xfrm>
          <a:prstGeom prst="rect">
            <a:avLst/>
          </a:prstGeom>
        </p:spPr>
      </p:pic>
      <p:pic>
        <p:nvPicPr>
          <p:cNvPr id="9" name="图片 8">
            <a:extLst>
              <a:ext uri="{FF2B5EF4-FFF2-40B4-BE49-F238E27FC236}">
                <a16:creationId xmlns:a16="http://schemas.microsoft.com/office/drawing/2014/main" id="{801149CB-D8BE-B76A-36C6-23329D0743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5881" y="1150374"/>
            <a:ext cx="1814612" cy="1690384"/>
          </a:xfrm>
          <a:prstGeom prst="rect">
            <a:avLst/>
          </a:prstGeom>
        </p:spPr>
      </p:pic>
      <p:pic>
        <p:nvPicPr>
          <p:cNvPr id="10" name="图片 9">
            <a:extLst>
              <a:ext uri="{FF2B5EF4-FFF2-40B4-BE49-F238E27FC236}">
                <a16:creationId xmlns:a16="http://schemas.microsoft.com/office/drawing/2014/main" id="{011D4C3F-AD51-4791-BC28-49D10F0630FD}"/>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517840" y="2938622"/>
            <a:ext cx="1962821" cy="1472116"/>
          </a:xfrm>
          <a:prstGeom prst="rect">
            <a:avLst/>
          </a:prstGeom>
        </p:spPr>
      </p:pic>
    </p:spTree>
    <p:extLst>
      <p:ext uri="{BB962C8B-B14F-4D97-AF65-F5344CB8AC3E}">
        <p14:creationId xmlns:p14="http://schemas.microsoft.com/office/powerpoint/2010/main" val="1145316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10298</TotalTime>
  <Words>8264</Words>
  <Application>Microsoft Office PowerPoint</Application>
  <PresentationFormat>宽屏</PresentationFormat>
  <Paragraphs>510</Paragraphs>
  <Slides>57</Slides>
  <Notes>57</Notes>
  <HiddenSlides>0</HiddenSlides>
  <MMClips>0</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57</vt:i4>
      </vt:variant>
    </vt:vector>
  </HeadingPairs>
  <TitlesOfParts>
    <vt:vector size="79" baseType="lpstr">
      <vt:lpstr>AdvOT863180fb</vt:lpstr>
      <vt:lpstr>AdvOT863180fb+20</vt:lpstr>
      <vt:lpstr>AdvOT863180fb+fb</vt:lpstr>
      <vt:lpstr>alrightsans-regular</vt:lpstr>
      <vt:lpstr>Calibri-Bold</vt:lpstr>
      <vt:lpstr>Calibri-Light</vt:lpstr>
      <vt:lpstr>Din Pro</vt:lpstr>
      <vt:lpstr>Helvetica LT Black</vt:lpstr>
      <vt:lpstr>Inter</vt:lpstr>
      <vt:lpstr>Lucida Grande</vt:lpstr>
      <vt:lpstr>DengXian</vt:lpstr>
      <vt:lpstr>宋体</vt:lpstr>
      <vt:lpstr>Arial</vt:lpstr>
      <vt:lpstr>Calibri</vt:lpstr>
      <vt:lpstr>Calibri Light</vt:lpstr>
      <vt:lpstr>Courier New</vt:lpstr>
      <vt:lpstr>Noto Sans</vt:lpstr>
      <vt:lpstr>Raleway</vt:lpstr>
      <vt:lpstr>Roboto</vt:lpstr>
      <vt:lpstr>Wingdings</vt:lpstr>
      <vt:lpstr>Office Theme</vt:lpstr>
      <vt:lpstr>1_Office Theme</vt:lpstr>
      <vt:lpstr>Master in Management    FINANCIAL AND ESG REPORTING Class 4</vt:lpstr>
      <vt:lpstr>Objective of this class: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Strategy – Goals - KPIs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Why ESG investment is becoming increasingly popular?</vt:lpstr>
      <vt:lpstr>Principles for Responsible Investment</vt:lpstr>
      <vt:lpstr>Principles for Responsible Investment</vt:lpstr>
      <vt:lpstr>Backlash Against ESG Investment </vt:lpstr>
      <vt:lpstr>PowerPoint 演示文稿</vt:lpstr>
      <vt:lpstr>ESG-scores, ratings and ranking lists</vt:lpstr>
      <vt:lpstr>ESG-scores, ratings and ranking lists</vt:lpstr>
      <vt:lpstr>PowerPoint 演示文稿</vt:lpstr>
      <vt:lpstr>Challenges of ESG rating </vt:lpstr>
      <vt:lpstr>Challenges of ESG rating </vt:lpstr>
      <vt:lpstr>Challenges of ESG rating </vt:lpstr>
      <vt:lpstr>Challenges of ESG rating </vt:lpstr>
      <vt:lpstr>Challenges of ESG rating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in Management FINANCIAL AND ESG REPORTING</dc:title>
  <dc:creator>RITA FUENTES HENRIQUES</dc:creator>
  <cp:lastModifiedBy>Yi Wang</cp:lastModifiedBy>
  <cp:revision>276</cp:revision>
  <cp:lastPrinted>2024-10-08T14:07:03Z</cp:lastPrinted>
  <dcterms:created xsi:type="dcterms:W3CDTF">2020-10-21T19:09:20Z</dcterms:created>
  <dcterms:modified xsi:type="dcterms:W3CDTF">2025-10-01T09:08:33Z</dcterms:modified>
</cp:coreProperties>
</file>